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3"/>
  </p:notesMasterIdLst>
  <p:sldIdLst>
    <p:sldId id="256" r:id="rId6"/>
    <p:sldId id="276" r:id="rId7"/>
    <p:sldId id="305" r:id="rId8"/>
    <p:sldId id="280" r:id="rId9"/>
    <p:sldId id="281" r:id="rId10"/>
    <p:sldId id="258" r:id="rId11"/>
    <p:sldId id="299" r:id="rId12"/>
    <p:sldId id="259" r:id="rId13"/>
    <p:sldId id="287" r:id="rId14"/>
    <p:sldId id="262" r:id="rId15"/>
    <p:sldId id="272" r:id="rId16"/>
    <p:sldId id="263" r:id="rId17"/>
    <p:sldId id="264" r:id="rId18"/>
    <p:sldId id="265" r:id="rId19"/>
    <p:sldId id="266" r:id="rId20"/>
    <p:sldId id="301" r:id="rId21"/>
    <p:sldId id="288" r:id="rId22"/>
    <p:sldId id="308" r:id="rId23"/>
    <p:sldId id="267" r:id="rId24"/>
    <p:sldId id="268" r:id="rId25"/>
    <p:sldId id="269" r:id="rId26"/>
    <p:sldId id="289" r:id="rId27"/>
    <p:sldId id="290" r:id="rId28"/>
    <p:sldId id="291" r:id="rId29"/>
    <p:sldId id="303" r:id="rId30"/>
    <p:sldId id="304" r:id="rId31"/>
    <p:sldId id="302"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gue de VARAX" initials="GdV" lastIdx="1" clrIdx="0">
    <p:extLst>
      <p:ext uri="{19B8F6BF-5375-455C-9EA6-DF929625EA0E}">
        <p15:presenceInfo xmlns:p15="http://schemas.microsoft.com/office/powerpoint/2012/main" userId="S::Gonzague@dgm-conseil.fr::205ddcb4-f2ca-4bcc-85d7-9df95faaa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03B"/>
    <a:srgbClr val="EFF5FC"/>
    <a:srgbClr val="DAE3F3"/>
    <a:srgbClr val="F3F9FF"/>
    <a:srgbClr val="619FD6"/>
    <a:srgbClr val="64A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5" autoAdjust="0"/>
    <p:restoredTop sz="96327"/>
  </p:normalViewPr>
  <p:slideViewPr>
    <p:cSldViewPr snapToGrid="0" snapToObjects="1">
      <p:cViewPr varScale="1">
        <p:scale>
          <a:sx n="111" d="100"/>
          <a:sy n="111" d="100"/>
        </p:scale>
        <p:origin x="4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msolaro/Downloads/Fi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lumMod val="75000"/>
              </a:schemeClr>
            </a:solidFill>
            <a:ln>
              <a:noFill/>
            </a:ln>
            <a:effectLst/>
          </c:spPr>
          <c:invertIfNegative val="0"/>
          <c:cat>
            <c:strRef>
              <c:f>Feuil1!$A$1:$D$1</c:f>
              <c:strCache>
                <c:ptCount val="4"/>
                <c:pt idx="0">
                  <c:v>Print Media</c:v>
                </c:pt>
                <c:pt idx="1">
                  <c:v>Radio</c:v>
                </c:pt>
                <c:pt idx="2">
                  <c:v>Internet</c:v>
                </c:pt>
                <c:pt idx="3">
                  <c:v>TV</c:v>
                </c:pt>
              </c:strCache>
            </c:strRef>
          </c:cat>
          <c:val>
            <c:numRef>
              <c:f>Feuil1!$A$2:$D$2</c:f>
              <c:numCache>
                <c:formatCode>0%</c:formatCode>
                <c:ptCount val="4"/>
                <c:pt idx="0">
                  <c:v>0.13</c:v>
                </c:pt>
                <c:pt idx="1">
                  <c:v>0.45</c:v>
                </c:pt>
                <c:pt idx="2">
                  <c:v>0.56000000000000005</c:v>
                </c:pt>
                <c:pt idx="3">
                  <c:v>0.72</c:v>
                </c:pt>
              </c:numCache>
            </c:numRef>
          </c:val>
          <c:extLst>
            <c:ext xmlns:c16="http://schemas.microsoft.com/office/drawing/2014/chart" uri="{C3380CC4-5D6E-409C-BE32-E72D297353CC}">
              <c16:uniqueId val="{00000000-B27E-8F4A-9071-04A699A7FDF4}"/>
            </c:ext>
          </c:extLst>
        </c:ser>
        <c:dLbls>
          <c:showLegendKey val="0"/>
          <c:showVal val="0"/>
          <c:showCatName val="0"/>
          <c:showSerName val="0"/>
          <c:showPercent val="0"/>
          <c:showBubbleSize val="0"/>
        </c:dLbls>
        <c:gapWidth val="182"/>
        <c:axId val="514310880"/>
        <c:axId val="514313200"/>
      </c:barChart>
      <c:catAx>
        <c:axId val="514310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FR"/>
          </a:p>
        </c:txPr>
        <c:crossAx val="514313200"/>
        <c:crosses val="autoZero"/>
        <c:auto val="1"/>
        <c:lblAlgn val="ctr"/>
        <c:lblOffset val="100"/>
        <c:noMultiLvlLbl val="0"/>
      </c:catAx>
      <c:valAx>
        <c:axId val="514313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51431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D8F53-62DD-4204-ACA0-0660A19A9B30}" type="datetimeFigureOut">
              <a:rPr lang="fr-FR" smtClean="0"/>
              <a:t>22/03/2021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3E777-167A-406C-8EE0-9B8E43A9BD84}" type="slidenum">
              <a:rPr lang="fr-FR" smtClean="0"/>
              <a:t>‹#›</a:t>
            </a:fld>
            <a:endParaRPr lang="fr-FR" dirty="0"/>
          </a:p>
        </p:txBody>
      </p:sp>
    </p:spTree>
    <p:extLst>
      <p:ext uri="{BB962C8B-B14F-4D97-AF65-F5344CB8AC3E}">
        <p14:creationId xmlns:p14="http://schemas.microsoft.com/office/powerpoint/2010/main" val="231811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8323A-5193-444B-937F-9AB31C58032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6575A4C-328B-43CD-85F0-8BED6DD78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C6580E6-8941-4B09-AC34-6263A3671CD3}"/>
              </a:ext>
            </a:extLst>
          </p:cNvPr>
          <p:cNvSpPr>
            <a:spLocks noGrp="1"/>
          </p:cNvSpPr>
          <p:nvPr>
            <p:ph type="dt" sz="half" idx="10"/>
          </p:nvPr>
        </p:nvSpPr>
        <p:spPr/>
        <p:txBody>
          <a:bodyPr/>
          <a:lstStyle/>
          <a:p>
            <a:fld id="{248E722A-854B-4D56-9208-6FE9E1C69251}"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F5BB3BB8-BB1C-445B-91AD-1D41B590849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C911715-1655-4CD1-932C-738E8AECE6FF}"/>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9147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3574E-9F82-404A-B6C7-BF69F09302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969F7D-425A-4BF7-A595-5FE223AEA8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6C9F43-EB23-46C6-A49F-6217EB421CEE}"/>
              </a:ext>
            </a:extLst>
          </p:cNvPr>
          <p:cNvSpPr>
            <a:spLocks noGrp="1"/>
          </p:cNvSpPr>
          <p:nvPr>
            <p:ph type="dt" sz="half" idx="10"/>
          </p:nvPr>
        </p:nvSpPr>
        <p:spPr/>
        <p:txBody>
          <a:bodyPr/>
          <a:lstStyle/>
          <a:p>
            <a:fld id="{6161220B-0AA0-4B0D-935E-B4A59E7330D7}"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776541DC-1C55-4594-990C-2D09265B465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78CB3DF-F083-4A20-BB67-31A802D2EC0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89427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C8DFDD-EB8A-41D8-B944-2380C24499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CF6AF21-0AA5-4E03-B52D-7F3253AC49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F33A7C-17CF-42D2-809C-D80393F7CA78}"/>
              </a:ext>
            </a:extLst>
          </p:cNvPr>
          <p:cNvSpPr>
            <a:spLocks noGrp="1"/>
          </p:cNvSpPr>
          <p:nvPr>
            <p:ph type="dt" sz="half" idx="10"/>
          </p:nvPr>
        </p:nvSpPr>
        <p:spPr/>
        <p:txBody>
          <a:bodyPr/>
          <a:lstStyle/>
          <a:p>
            <a:fld id="{7CEA7FFD-99B2-4830-96AB-17D49B4391E0}"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ED2FD722-B6D7-4A63-9F37-AABE780AD29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58DFD98-BBAF-4B0D-87D5-03A806C9B4DE}"/>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81650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8323A-5193-444B-937F-9AB31C58032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6575A4C-328B-43CD-85F0-8BED6DD78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C6580E6-8941-4B09-AC34-6263A3671CD3}"/>
              </a:ext>
            </a:extLst>
          </p:cNvPr>
          <p:cNvSpPr>
            <a:spLocks noGrp="1"/>
          </p:cNvSpPr>
          <p:nvPr>
            <p:ph type="dt" sz="half" idx="10"/>
          </p:nvPr>
        </p:nvSpPr>
        <p:spPr/>
        <p:txBody>
          <a:bodyPr/>
          <a:lstStyle/>
          <a:p>
            <a:fld id="{1C672BFB-CF78-48F6-9127-B0ECD8D0E638}"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F5BB3BB8-BB1C-445B-91AD-1D41B590849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C911715-1655-4CD1-932C-738E8AECE6FF}"/>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85281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DB505-E1D8-45C5-BBA2-ED4C4417A8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65486A-33F4-4B3F-9458-924A913A8B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3BF8E9-6168-4908-88FF-3122F042C76C}"/>
              </a:ext>
            </a:extLst>
          </p:cNvPr>
          <p:cNvSpPr>
            <a:spLocks noGrp="1"/>
          </p:cNvSpPr>
          <p:nvPr>
            <p:ph type="dt" sz="half" idx="10"/>
          </p:nvPr>
        </p:nvSpPr>
        <p:spPr/>
        <p:txBody>
          <a:bodyPr/>
          <a:lstStyle/>
          <a:p>
            <a:fld id="{5D54BE33-B8D1-4D99-9FDE-72F1ABC5AC7A}"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498FE11C-E7DC-4C0A-8E16-E5FAF9EED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09D6A5D-8D3D-4CC6-826D-35C6590575E0}"/>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250209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57129-CA9A-48DC-9F77-649AACC981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7E1F3B-AC20-444F-906B-257879C4C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FC5D6A-1940-4ACD-9542-9E3950267EAB}"/>
              </a:ext>
            </a:extLst>
          </p:cNvPr>
          <p:cNvSpPr>
            <a:spLocks noGrp="1"/>
          </p:cNvSpPr>
          <p:nvPr>
            <p:ph type="dt" sz="half" idx="10"/>
          </p:nvPr>
        </p:nvSpPr>
        <p:spPr/>
        <p:txBody>
          <a:bodyPr/>
          <a:lstStyle/>
          <a:p>
            <a:fld id="{C6AE2ACB-C98C-4314-9185-A36D2C708501}"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AF9A19C5-11F3-4B6A-B0DD-F164050958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D97381C-8EAA-4082-8457-128313E120D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993994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91FB8-C6D6-4B8A-BC6B-39492ABC92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C6A057-0F89-4D68-900D-9A881B20D7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28BDDFC-AFCE-43EF-BFB2-F22C0F80B6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3B134C-B979-4C6A-BA62-7BE001809461}"/>
              </a:ext>
            </a:extLst>
          </p:cNvPr>
          <p:cNvSpPr>
            <a:spLocks noGrp="1"/>
          </p:cNvSpPr>
          <p:nvPr>
            <p:ph type="dt" sz="half" idx="10"/>
          </p:nvPr>
        </p:nvSpPr>
        <p:spPr/>
        <p:txBody>
          <a:bodyPr/>
          <a:lstStyle/>
          <a:p>
            <a:fld id="{9821904F-44F0-4F2E-844B-9D890DB88CF8}"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9B36336E-2C3D-41B6-97EF-0A3719C3F2F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24F0B5F8-19C8-4DFA-A394-EA408CB5EEC1}"/>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0349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D261E-1CEA-4515-A053-FD3BFF6085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596068-6561-4D73-97D1-62639B4DE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80AA619-1EA1-40CD-81C0-4BA506DA7F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994CA40-E7DC-43F3-9917-FA130ED65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682C8E-BAD4-42B2-8841-D143137209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0660E4-15DA-4D27-A99D-A8307CFD5A55}"/>
              </a:ext>
            </a:extLst>
          </p:cNvPr>
          <p:cNvSpPr>
            <a:spLocks noGrp="1"/>
          </p:cNvSpPr>
          <p:nvPr>
            <p:ph type="dt" sz="half" idx="10"/>
          </p:nvPr>
        </p:nvSpPr>
        <p:spPr/>
        <p:txBody>
          <a:bodyPr/>
          <a:lstStyle/>
          <a:p>
            <a:fld id="{F8C1AC89-6F30-47C6-827F-873475CF92E9}" type="datetime1">
              <a:rPr lang="fr-FR" smtClean="0"/>
              <a:t>22/03/2021</a:t>
            </a:fld>
            <a:endParaRPr lang="fr-FR" dirty="0"/>
          </a:p>
        </p:txBody>
      </p:sp>
      <p:sp>
        <p:nvSpPr>
          <p:cNvPr id="8" name="Espace réservé du pied de page 7">
            <a:extLst>
              <a:ext uri="{FF2B5EF4-FFF2-40B4-BE49-F238E27FC236}">
                <a16:creationId xmlns:a16="http://schemas.microsoft.com/office/drawing/2014/main" id="{291CCBC4-330A-4987-8EE7-D20654DC96D0}"/>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E4ADA0FB-9638-455F-9848-D61B86EDE6D2}"/>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47461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6B695-FD63-4864-A264-D8C77C1ECF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9F5F3B4-D99B-4188-83DE-0134F0EBA540}"/>
              </a:ext>
            </a:extLst>
          </p:cNvPr>
          <p:cNvSpPr>
            <a:spLocks noGrp="1"/>
          </p:cNvSpPr>
          <p:nvPr>
            <p:ph type="dt" sz="half" idx="10"/>
          </p:nvPr>
        </p:nvSpPr>
        <p:spPr/>
        <p:txBody>
          <a:bodyPr/>
          <a:lstStyle/>
          <a:p>
            <a:fld id="{960B2564-566E-431C-BACD-E7EC06FB2613}" type="datetime1">
              <a:rPr lang="fr-FR" smtClean="0"/>
              <a:t>22/03/2021</a:t>
            </a:fld>
            <a:endParaRPr lang="fr-FR" dirty="0"/>
          </a:p>
        </p:txBody>
      </p:sp>
      <p:sp>
        <p:nvSpPr>
          <p:cNvPr id="4" name="Espace réservé du pied de page 3">
            <a:extLst>
              <a:ext uri="{FF2B5EF4-FFF2-40B4-BE49-F238E27FC236}">
                <a16:creationId xmlns:a16="http://schemas.microsoft.com/office/drawing/2014/main" id="{978E1865-7334-4FFB-9B7F-23C8248862C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D02B17A-C354-4B16-B9F6-456B082386DE}"/>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2131683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9F0676-420E-4977-8FC1-8451316F4DCF}"/>
              </a:ext>
            </a:extLst>
          </p:cNvPr>
          <p:cNvSpPr>
            <a:spLocks noGrp="1"/>
          </p:cNvSpPr>
          <p:nvPr>
            <p:ph type="dt" sz="half" idx="10"/>
          </p:nvPr>
        </p:nvSpPr>
        <p:spPr/>
        <p:txBody>
          <a:bodyPr/>
          <a:lstStyle/>
          <a:p>
            <a:fld id="{F2FAE7CD-DFF6-407C-970B-CF2DC0CB145E}" type="datetime1">
              <a:rPr lang="fr-FR" smtClean="0"/>
              <a:t>22/03/2021</a:t>
            </a:fld>
            <a:endParaRPr lang="fr-FR" dirty="0"/>
          </a:p>
        </p:txBody>
      </p:sp>
      <p:sp>
        <p:nvSpPr>
          <p:cNvPr id="3" name="Espace réservé du pied de page 2">
            <a:extLst>
              <a:ext uri="{FF2B5EF4-FFF2-40B4-BE49-F238E27FC236}">
                <a16:creationId xmlns:a16="http://schemas.microsoft.com/office/drawing/2014/main" id="{143EDF98-3700-4D50-9CD5-11E01BFB5F0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34E3762-19CB-469F-BE9A-5D3ABCAC718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400186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CB564-BFCF-4B66-88CF-B2E558CBB3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A06AAD5-21BE-49FC-B2C4-8BA9B15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D3D838-E88C-4C5F-9D43-284366638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FDE3CD-5F43-457E-A812-CD8046615CB9}"/>
              </a:ext>
            </a:extLst>
          </p:cNvPr>
          <p:cNvSpPr>
            <a:spLocks noGrp="1"/>
          </p:cNvSpPr>
          <p:nvPr>
            <p:ph type="dt" sz="half" idx="10"/>
          </p:nvPr>
        </p:nvSpPr>
        <p:spPr/>
        <p:txBody>
          <a:bodyPr/>
          <a:lstStyle/>
          <a:p>
            <a:fld id="{B991A8C7-314D-4CF0-BAEE-2D35A0AB552D}"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66B0A1C7-2BF4-4B26-B167-73B0F7ADECB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8087188-3AAA-4D45-8D89-A43DE7CC8BCB}"/>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4887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DB505-E1D8-45C5-BBA2-ED4C4417A8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65486A-33F4-4B3F-9458-924A913A8B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3BF8E9-6168-4908-88FF-3122F042C76C}"/>
              </a:ext>
            </a:extLst>
          </p:cNvPr>
          <p:cNvSpPr>
            <a:spLocks noGrp="1"/>
          </p:cNvSpPr>
          <p:nvPr>
            <p:ph type="dt" sz="half" idx="10"/>
          </p:nvPr>
        </p:nvSpPr>
        <p:spPr/>
        <p:txBody>
          <a:bodyPr/>
          <a:lstStyle/>
          <a:p>
            <a:fld id="{7A1B6ED0-FDE5-44C6-B229-DE54DFCC580B}"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498FE11C-E7DC-4C0A-8E16-E5FAF9EED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09D6A5D-8D3D-4CC6-826D-35C6590575E0}"/>
              </a:ext>
            </a:extLst>
          </p:cNvPr>
          <p:cNvSpPr>
            <a:spLocks noGrp="1"/>
          </p:cNvSpPr>
          <p:nvPr>
            <p:ph type="sldNum" sz="quarter" idx="12"/>
          </p:nvPr>
        </p:nvSpPr>
        <p:spPr/>
        <p:txBody>
          <a:bodyPr/>
          <a:lstStyle/>
          <a:p>
            <a:fld id="{62D3552A-55C4-F049-9BC7-22640EB826DB}" type="slidenum">
              <a:rPr lang="fr-FR" smtClean="0"/>
              <a:t>‹#›</a:t>
            </a:fld>
            <a:endParaRPr lang="fr-FR" dirty="0"/>
          </a:p>
        </p:txBody>
      </p:sp>
      <p:sp>
        <p:nvSpPr>
          <p:cNvPr id="7" name="Forme en L 6">
            <a:extLst>
              <a:ext uri="{FF2B5EF4-FFF2-40B4-BE49-F238E27FC236}">
                <a16:creationId xmlns:a16="http://schemas.microsoft.com/office/drawing/2014/main" id="{5F160F10-A76B-4167-B528-67C6E8A11467}"/>
              </a:ext>
            </a:extLst>
          </p:cNvPr>
          <p:cNvSpPr/>
          <p:nvPr userDrawn="1"/>
        </p:nvSpPr>
        <p:spPr>
          <a:xfrm rot="5400000">
            <a:off x="490194" y="378087"/>
            <a:ext cx="1080000" cy="1080000"/>
          </a:xfrm>
          <a:prstGeom prst="corner">
            <a:avLst>
              <a:gd name="adj1" fmla="val 23814"/>
              <a:gd name="adj2" fmla="val 2468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99EC4B9A-2D29-4C6A-93E9-F1034FCF32EB}"/>
              </a:ext>
            </a:extLst>
          </p:cNvPr>
          <p:cNvGrpSpPr>
            <a:grpSpLocks noChangeAspect="1"/>
          </p:cNvGrpSpPr>
          <p:nvPr userDrawn="1"/>
        </p:nvGrpSpPr>
        <p:grpSpPr>
          <a:xfrm>
            <a:off x="11439720" y="6110868"/>
            <a:ext cx="656658" cy="654940"/>
            <a:chOff x="10141016" y="4778915"/>
            <a:chExt cx="1263782" cy="1260475"/>
          </a:xfrm>
        </p:grpSpPr>
        <p:pic>
          <p:nvPicPr>
            <p:cNvPr id="9" name="Image 8">
              <a:extLst>
                <a:ext uri="{FF2B5EF4-FFF2-40B4-BE49-F238E27FC236}">
                  <a16:creationId xmlns:a16="http://schemas.microsoft.com/office/drawing/2014/main" id="{6BFF0A8C-2057-4AA1-A630-25084328C585}"/>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0" name="Rectangle 9">
              <a:extLst>
                <a:ext uri="{FF2B5EF4-FFF2-40B4-BE49-F238E27FC236}">
                  <a16:creationId xmlns:a16="http://schemas.microsoft.com/office/drawing/2014/main" id="{5FBC84C8-FE98-49B9-944B-F71AD7A2094D}"/>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31C0DD5-AC69-486D-B699-B722616B5D45}"/>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724672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58178-9D5D-4461-A7A1-3613A94A10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0FECB73-B1E6-4747-A003-0B9E1499E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8F6EF8F-C16D-448D-9F8F-52747070B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92B03-5311-4EE3-A696-A178EAD1E0A6}"/>
              </a:ext>
            </a:extLst>
          </p:cNvPr>
          <p:cNvSpPr>
            <a:spLocks noGrp="1"/>
          </p:cNvSpPr>
          <p:nvPr>
            <p:ph type="dt" sz="half" idx="10"/>
          </p:nvPr>
        </p:nvSpPr>
        <p:spPr/>
        <p:txBody>
          <a:bodyPr/>
          <a:lstStyle/>
          <a:p>
            <a:fld id="{841D85CB-5E06-492E-A306-CD96ED7777E0}"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4DA72CA6-0EF9-44EF-9ACA-8CD9CC7369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3E127EE-4048-49BE-BADF-6E768A721390}"/>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295399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3574E-9F82-404A-B6C7-BF69F09302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969F7D-425A-4BF7-A595-5FE223AEA8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6C9F43-EB23-46C6-A49F-6217EB421CEE}"/>
              </a:ext>
            </a:extLst>
          </p:cNvPr>
          <p:cNvSpPr>
            <a:spLocks noGrp="1"/>
          </p:cNvSpPr>
          <p:nvPr>
            <p:ph type="dt" sz="half" idx="10"/>
          </p:nvPr>
        </p:nvSpPr>
        <p:spPr/>
        <p:txBody>
          <a:bodyPr/>
          <a:lstStyle/>
          <a:p>
            <a:fld id="{D257137F-2B01-4911-829A-F6E5C8802238}"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776541DC-1C55-4594-990C-2D09265B465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78CB3DF-F083-4A20-BB67-31A802D2EC0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43864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C8DFDD-EB8A-41D8-B944-2380C24499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CF6AF21-0AA5-4E03-B52D-7F3253AC49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F33A7C-17CF-42D2-809C-D80393F7CA78}"/>
              </a:ext>
            </a:extLst>
          </p:cNvPr>
          <p:cNvSpPr>
            <a:spLocks noGrp="1"/>
          </p:cNvSpPr>
          <p:nvPr>
            <p:ph type="dt" sz="half" idx="10"/>
          </p:nvPr>
        </p:nvSpPr>
        <p:spPr/>
        <p:txBody>
          <a:bodyPr/>
          <a:lstStyle/>
          <a:p>
            <a:fld id="{DE0E2B8F-498D-453E-B1F5-7032C4FF4160}"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ED2FD722-B6D7-4A63-9F37-AABE780AD29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58DFD98-BBAF-4B0D-87D5-03A806C9B4DE}"/>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89615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57129-CA9A-48DC-9F77-649AACC981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7E1F3B-AC20-444F-906B-257879C4C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FC5D6A-1940-4ACD-9542-9E3950267EAB}"/>
              </a:ext>
            </a:extLst>
          </p:cNvPr>
          <p:cNvSpPr>
            <a:spLocks noGrp="1"/>
          </p:cNvSpPr>
          <p:nvPr>
            <p:ph type="dt" sz="half" idx="10"/>
          </p:nvPr>
        </p:nvSpPr>
        <p:spPr/>
        <p:txBody>
          <a:bodyPr/>
          <a:lstStyle/>
          <a:p>
            <a:fld id="{E59DE0D7-CAB2-425B-8DCC-058E9AE34EBC}"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AF9A19C5-11F3-4B6A-B0DD-F164050958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D97381C-8EAA-4082-8457-128313E120D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96332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91FB8-C6D6-4B8A-BC6B-39492ABC92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C6A057-0F89-4D68-900D-9A881B20D7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28BDDFC-AFCE-43EF-BFB2-F22C0F80B6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3B134C-B979-4C6A-BA62-7BE001809461}"/>
              </a:ext>
            </a:extLst>
          </p:cNvPr>
          <p:cNvSpPr>
            <a:spLocks noGrp="1"/>
          </p:cNvSpPr>
          <p:nvPr>
            <p:ph type="dt" sz="half" idx="10"/>
          </p:nvPr>
        </p:nvSpPr>
        <p:spPr/>
        <p:txBody>
          <a:bodyPr/>
          <a:lstStyle/>
          <a:p>
            <a:fld id="{ACA1932C-FD87-4F19-86C7-E99AFB498110}"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9B36336E-2C3D-41B6-97EF-0A3719C3F2F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24F0B5F8-19C8-4DFA-A394-EA408CB5EEC1}"/>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62738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D261E-1CEA-4515-A053-FD3BFF6085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596068-6561-4D73-97D1-62639B4DE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80AA619-1EA1-40CD-81C0-4BA506DA7F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994CA40-E7DC-43F3-9917-FA130ED65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682C8E-BAD4-42B2-8841-D143137209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0660E4-15DA-4D27-A99D-A8307CFD5A55}"/>
              </a:ext>
            </a:extLst>
          </p:cNvPr>
          <p:cNvSpPr>
            <a:spLocks noGrp="1"/>
          </p:cNvSpPr>
          <p:nvPr>
            <p:ph type="dt" sz="half" idx="10"/>
          </p:nvPr>
        </p:nvSpPr>
        <p:spPr/>
        <p:txBody>
          <a:bodyPr/>
          <a:lstStyle/>
          <a:p>
            <a:fld id="{BA5D28A1-3279-43FC-9CA3-C5377DEEDAA6}" type="datetime1">
              <a:rPr lang="fr-FR" smtClean="0"/>
              <a:t>22/03/2021</a:t>
            </a:fld>
            <a:endParaRPr lang="fr-FR" dirty="0"/>
          </a:p>
        </p:txBody>
      </p:sp>
      <p:sp>
        <p:nvSpPr>
          <p:cNvPr id="8" name="Espace réservé du pied de page 7">
            <a:extLst>
              <a:ext uri="{FF2B5EF4-FFF2-40B4-BE49-F238E27FC236}">
                <a16:creationId xmlns:a16="http://schemas.microsoft.com/office/drawing/2014/main" id="{291CCBC4-330A-4987-8EE7-D20654DC96D0}"/>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E4ADA0FB-9638-455F-9848-D61B86EDE6D2}"/>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33124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6B695-FD63-4864-A264-D8C77C1ECF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9F5F3B4-D99B-4188-83DE-0134F0EBA540}"/>
              </a:ext>
            </a:extLst>
          </p:cNvPr>
          <p:cNvSpPr>
            <a:spLocks noGrp="1"/>
          </p:cNvSpPr>
          <p:nvPr>
            <p:ph type="dt" sz="half" idx="10"/>
          </p:nvPr>
        </p:nvSpPr>
        <p:spPr/>
        <p:txBody>
          <a:bodyPr/>
          <a:lstStyle/>
          <a:p>
            <a:fld id="{AFEE5DA8-D2B7-4910-9444-0EAA2B554F4B}" type="datetime1">
              <a:rPr lang="fr-FR" smtClean="0"/>
              <a:t>22/03/2021</a:t>
            </a:fld>
            <a:endParaRPr lang="fr-FR" dirty="0"/>
          </a:p>
        </p:txBody>
      </p:sp>
      <p:sp>
        <p:nvSpPr>
          <p:cNvPr id="4" name="Espace réservé du pied de page 3">
            <a:extLst>
              <a:ext uri="{FF2B5EF4-FFF2-40B4-BE49-F238E27FC236}">
                <a16:creationId xmlns:a16="http://schemas.microsoft.com/office/drawing/2014/main" id="{978E1865-7334-4FFB-9B7F-23C8248862C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D02B17A-C354-4B16-B9F6-456B082386DE}"/>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9974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9F0676-420E-4977-8FC1-8451316F4DCF}"/>
              </a:ext>
            </a:extLst>
          </p:cNvPr>
          <p:cNvSpPr>
            <a:spLocks noGrp="1"/>
          </p:cNvSpPr>
          <p:nvPr>
            <p:ph type="dt" sz="half" idx="10"/>
          </p:nvPr>
        </p:nvSpPr>
        <p:spPr/>
        <p:txBody>
          <a:bodyPr/>
          <a:lstStyle/>
          <a:p>
            <a:fld id="{CA4D1AB6-57A3-44C8-A53D-22DA6A3A597A}" type="datetime1">
              <a:rPr lang="fr-FR" smtClean="0"/>
              <a:t>22/03/2021</a:t>
            </a:fld>
            <a:endParaRPr lang="fr-FR" dirty="0"/>
          </a:p>
        </p:txBody>
      </p:sp>
      <p:sp>
        <p:nvSpPr>
          <p:cNvPr id="3" name="Espace réservé du pied de page 2">
            <a:extLst>
              <a:ext uri="{FF2B5EF4-FFF2-40B4-BE49-F238E27FC236}">
                <a16:creationId xmlns:a16="http://schemas.microsoft.com/office/drawing/2014/main" id="{143EDF98-3700-4D50-9CD5-11E01BFB5F0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34E3762-19CB-469F-BE9A-5D3ABCAC718C}"/>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31275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CB564-BFCF-4B66-88CF-B2E558CBB3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A06AAD5-21BE-49FC-B2C4-8BA9B15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D3D838-E88C-4C5F-9D43-284366638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FDE3CD-5F43-457E-A812-CD8046615CB9}"/>
              </a:ext>
            </a:extLst>
          </p:cNvPr>
          <p:cNvSpPr>
            <a:spLocks noGrp="1"/>
          </p:cNvSpPr>
          <p:nvPr>
            <p:ph type="dt" sz="half" idx="10"/>
          </p:nvPr>
        </p:nvSpPr>
        <p:spPr/>
        <p:txBody>
          <a:bodyPr/>
          <a:lstStyle/>
          <a:p>
            <a:fld id="{9DF57996-2901-45C3-A501-D5B113A812A4}"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66B0A1C7-2BF4-4B26-B167-73B0F7ADECB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8087188-3AAA-4D45-8D89-A43DE7CC8BCB}"/>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123591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58178-9D5D-4461-A7A1-3613A94A10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0FECB73-B1E6-4747-A003-0B9E1499E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8F6EF8F-C16D-448D-9F8F-52747070B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92B03-5311-4EE3-A696-A178EAD1E0A6}"/>
              </a:ext>
            </a:extLst>
          </p:cNvPr>
          <p:cNvSpPr>
            <a:spLocks noGrp="1"/>
          </p:cNvSpPr>
          <p:nvPr>
            <p:ph type="dt" sz="half" idx="10"/>
          </p:nvPr>
        </p:nvSpPr>
        <p:spPr/>
        <p:txBody>
          <a:bodyPr/>
          <a:lstStyle/>
          <a:p>
            <a:fld id="{BD9F5E72-CB6D-46A6-8ED2-EA806FB712C6}" type="datetime1">
              <a:rPr lang="fr-FR" smtClean="0"/>
              <a:t>22/03/2021</a:t>
            </a:fld>
            <a:endParaRPr lang="fr-FR" dirty="0"/>
          </a:p>
        </p:txBody>
      </p:sp>
      <p:sp>
        <p:nvSpPr>
          <p:cNvPr id="6" name="Espace réservé du pied de page 5">
            <a:extLst>
              <a:ext uri="{FF2B5EF4-FFF2-40B4-BE49-F238E27FC236}">
                <a16:creationId xmlns:a16="http://schemas.microsoft.com/office/drawing/2014/main" id="{4DA72CA6-0EF9-44EF-9ACA-8CD9CC7369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3E127EE-4048-49BE-BADF-6E768A721390}"/>
              </a:ext>
            </a:extLst>
          </p:cNvPr>
          <p:cNvSpPr>
            <a:spLocks noGrp="1"/>
          </p:cNvSpPr>
          <p:nvPr>
            <p:ph type="sldNum" sz="quarter" idx="12"/>
          </p:nvPr>
        </p:nvSpPr>
        <p:spPr/>
        <p:txBody>
          <a:bodyPr/>
          <a:lstStyle/>
          <a:p>
            <a:fld id="{62D3552A-55C4-F049-9BC7-22640EB826DB}" type="slidenum">
              <a:rPr lang="fr-FR" smtClean="0"/>
              <a:t>‹#›</a:t>
            </a:fld>
            <a:endParaRPr lang="fr-FR" dirty="0"/>
          </a:p>
        </p:txBody>
      </p:sp>
    </p:spTree>
    <p:extLst>
      <p:ext uri="{BB962C8B-B14F-4D97-AF65-F5344CB8AC3E}">
        <p14:creationId xmlns:p14="http://schemas.microsoft.com/office/powerpoint/2010/main" val="287268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2031FA-F0EF-447A-BC64-CAC3DE46F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93A27A-C5F0-40B7-AA0F-6262C7D52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D5598B-AB95-4DF7-BAC2-FB45A2084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CB8F5-A1E7-4829-A641-C6EA939D4792}"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985906DA-2A49-4CBA-8030-43E510859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BF0B869-6104-4042-8F71-B1F86B4A9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3552A-55C4-F049-9BC7-22640EB826DB}" type="slidenum">
              <a:rPr lang="fr-FR" smtClean="0"/>
              <a:t>‹#›</a:t>
            </a:fld>
            <a:endParaRPr lang="fr-FR" dirty="0"/>
          </a:p>
        </p:txBody>
      </p:sp>
    </p:spTree>
    <p:extLst>
      <p:ext uri="{BB962C8B-B14F-4D97-AF65-F5344CB8AC3E}">
        <p14:creationId xmlns:p14="http://schemas.microsoft.com/office/powerpoint/2010/main" val="421168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2031FA-F0EF-447A-BC64-CAC3DE46F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93A27A-C5F0-40B7-AA0F-6262C7D52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D5598B-AB95-4DF7-BAC2-FB45A2084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CF9B-2B57-430A-8C00-B8F5337A83C0}" type="datetime1">
              <a:rPr lang="fr-FR" smtClean="0"/>
              <a:t>22/03/2021</a:t>
            </a:fld>
            <a:endParaRPr lang="fr-FR" dirty="0"/>
          </a:p>
        </p:txBody>
      </p:sp>
      <p:sp>
        <p:nvSpPr>
          <p:cNvPr id="5" name="Espace réservé du pied de page 4">
            <a:extLst>
              <a:ext uri="{FF2B5EF4-FFF2-40B4-BE49-F238E27FC236}">
                <a16:creationId xmlns:a16="http://schemas.microsoft.com/office/drawing/2014/main" id="{985906DA-2A49-4CBA-8030-43E510859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BF0B869-6104-4042-8F71-B1F86B4A9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3552A-55C4-F049-9BC7-22640EB826DB}" type="slidenum">
              <a:rPr lang="fr-FR" smtClean="0"/>
              <a:t>‹#›</a:t>
            </a:fld>
            <a:endParaRPr lang="fr-FR" dirty="0"/>
          </a:p>
        </p:txBody>
      </p:sp>
    </p:spTree>
    <p:extLst>
      <p:ext uri="{BB962C8B-B14F-4D97-AF65-F5344CB8AC3E}">
        <p14:creationId xmlns:p14="http://schemas.microsoft.com/office/powerpoint/2010/main" val="2508100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fondationdescartes.org/en/2020/11/visualization-of-the-new-political-media-landscape-in-franc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ondationdescartes.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48.sv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https://www.fondationdescartes.org/wp-content/uploads/2020/01/DESCARTES_portrait_V15-web_140420-12.png" TargetMode="External"/><Relationship Id="rId5" Type="http://schemas.openxmlformats.org/officeDocument/2006/relationships/image" Target="../media/image6.png"/><Relationship Id="rId4" Type="http://schemas.openxmlformats.org/officeDocument/2006/relationships/image" Target="https://www.fondationdescartes.org/wp-content/uploads/2020/03/DESCARTES_portrait_V15-web_140420-06.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ABEE7-2A51-47EE-BFB2-6BC939C14EEC}"/>
              </a:ext>
            </a:extLst>
          </p:cNvPr>
          <p:cNvSpPr/>
          <p:nvPr/>
        </p:nvSpPr>
        <p:spPr>
          <a:xfrm>
            <a:off x="9812738" y="457201"/>
            <a:ext cx="1920339" cy="39372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C850D4E5-13C2-4CE7-8D31-16B31120F6BE}"/>
              </a:ext>
            </a:extLst>
          </p:cNvPr>
          <p:cNvSpPr/>
          <p:nvPr/>
        </p:nvSpPr>
        <p:spPr>
          <a:xfrm>
            <a:off x="9812738" y="4547507"/>
            <a:ext cx="1920339" cy="18532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1CF57306-4E06-7649-8CE7-069D145DF8A8}"/>
              </a:ext>
            </a:extLst>
          </p:cNvPr>
          <p:cNvGrpSpPr>
            <a:grpSpLocks noChangeAspect="1"/>
          </p:cNvGrpSpPr>
          <p:nvPr/>
        </p:nvGrpSpPr>
        <p:grpSpPr>
          <a:xfrm>
            <a:off x="10232907" y="4870566"/>
            <a:ext cx="1080000" cy="1077174"/>
            <a:chOff x="10141016" y="4778915"/>
            <a:chExt cx="1263782" cy="1260475"/>
          </a:xfrm>
        </p:grpSpPr>
        <p:pic>
          <p:nvPicPr>
            <p:cNvPr id="7" name="Image 6">
              <a:extLst>
                <a:ext uri="{FF2B5EF4-FFF2-40B4-BE49-F238E27FC236}">
                  <a16:creationId xmlns:a16="http://schemas.microsoft.com/office/drawing/2014/main" id="{78759CA5-FE20-AE47-8E68-E7C4CCF231ED}"/>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8" name="Rectangle 7">
              <a:extLst>
                <a:ext uri="{FF2B5EF4-FFF2-40B4-BE49-F238E27FC236}">
                  <a16:creationId xmlns:a16="http://schemas.microsoft.com/office/drawing/2014/main" id="{96B5306D-2E53-B94F-A365-F26FF9F04F58}"/>
                </a:ext>
              </a:extLst>
            </p:cNvPr>
            <p:cNvSpPr/>
            <p:nvPr/>
          </p:nvSpPr>
          <p:spPr>
            <a:xfrm>
              <a:off x="10141016" y="4778915"/>
              <a:ext cx="256528" cy="26101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65EE3E6B-44A2-1A40-A383-BFA702AC4EBE}"/>
                </a:ext>
              </a:extLst>
            </p:cNvPr>
            <p:cNvSpPr/>
            <p:nvPr/>
          </p:nvSpPr>
          <p:spPr>
            <a:xfrm>
              <a:off x="11148270" y="5778373"/>
              <a:ext cx="256528" cy="26101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 name="ZoneTexte 8">
            <a:extLst>
              <a:ext uri="{FF2B5EF4-FFF2-40B4-BE49-F238E27FC236}">
                <a16:creationId xmlns:a16="http://schemas.microsoft.com/office/drawing/2014/main" id="{6481AAAF-C769-604A-9E6B-DD9054BE5252}"/>
              </a:ext>
            </a:extLst>
          </p:cNvPr>
          <p:cNvSpPr txBox="1"/>
          <p:nvPr/>
        </p:nvSpPr>
        <p:spPr>
          <a:xfrm>
            <a:off x="9812738" y="1456131"/>
            <a:ext cx="1920339" cy="1785104"/>
          </a:xfrm>
          <a:prstGeom prst="rect">
            <a:avLst/>
          </a:prstGeom>
          <a:noFill/>
        </p:spPr>
        <p:txBody>
          <a:bodyPr wrap="square" rtlCol="0">
            <a:spAutoFit/>
          </a:bodyPr>
          <a:lstStyle/>
          <a:p>
            <a:pPr algn="ctr"/>
            <a:r>
              <a:rPr lang="en-US" sz="2200" b="1" dirty="0">
                <a:solidFill>
                  <a:schemeClr val="bg1"/>
                </a:solidFill>
              </a:rPr>
              <a:t>Study by the Fondation Descartes</a:t>
            </a:r>
          </a:p>
          <a:p>
            <a:pPr algn="ctr"/>
            <a:endParaRPr lang="en-US" sz="2200" b="1" dirty="0">
              <a:solidFill>
                <a:schemeClr val="bg1"/>
              </a:solidFill>
            </a:endParaRPr>
          </a:p>
          <a:p>
            <a:pPr algn="ctr"/>
            <a:r>
              <a:rPr lang="en-US" sz="2200" b="1" dirty="0">
                <a:solidFill>
                  <a:schemeClr val="bg1"/>
                </a:solidFill>
              </a:rPr>
              <a:t>March 2021</a:t>
            </a:r>
          </a:p>
        </p:txBody>
      </p:sp>
      <p:sp>
        <p:nvSpPr>
          <p:cNvPr id="3" name="Espace réservé du numéro de diapositive 2">
            <a:extLst>
              <a:ext uri="{FF2B5EF4-FFF2-40B4-BE49-F238E27FC236}">
                <a16:creationId xmlns:a16="http://schemas.microsoft.com/office/drawing/2014/main" id="{F8680F81-B8F3-4171-A1D2-FBFC057E989D}"/>
              </a:ext>
            </a:extLst>
          </p:cNvPr>
          <p:cNvSpPr>
            <a:spLocks noGrp="1"/>
          </p:cNvSpPr>
          <p:nvPr>
            <p:ph type="sldNum" sz="quarter" idx="12"/>
          </p:nvPr>
        </p:nvSpPr>
        <p:spPr/>
        <p:txBody>
          <a:bodyPr/>
          <a:lstStyle/>
          <a:p>
            <a:fld id="{62D3552A-55C4-F049-9BC7-22640EB826DB}" type="slidenum">
              <a:rPr lang="fr-FR" smtClean="0"/>
              <a:t>1</a:t>
            </a:fld>
            <a:endParaRPr lang="fr-FR" dirty="0"/>
          </a:p>
        </p:txBody>
      </p:sp>
      <p:pic>
        <p:nvPicPr>
          <p:cNvPr id="12" name="Picture 11" descr="Text&#10;&#10;Description automatically generated">
            <a:extLst>
              <a:ext uri="{FF2B5EF4-FFF2-40B4-BE49-F238E27FC236}">
                <a16:creationId xmlns:a16="http://schemas.microsoft.com/office/drawing/2014/main" id="{D04A904A-52DF-A140-BE8D-E8F1326F0DC2}"/>
              </a:ext>
            </a:extLst>
          </p:cNvPr>
          <p:cNvPicPr>
            <a:picLocks noChangeAspect="1"/>
          </p:cNvPicPr>
          <p:nvPr/>
        </p:nvPicPr>
        <p:blipFill>
          <a:blip r:embed="rId3"/>
          <a:stretch>
            <a:fillRect/>
          </a:stretch>
        </p:blipFill>
        <p:spPr>
          <a:xfrm>
            <a:off x="466342" y="463397"/>
            <a:ext cx="9127363" cy="5927088"/>
          </a:xfrm>
          <a:prstGeom prst="rect">
            <a:avLst/>
          </a:prstGeom>
        </p:spPr>
      </p:pic>
    </p:spTree>
    <p:extLst>
      <p:ext uri="{BB962C8B-B14F-4D97-AF65-F5344CB8AC3E}">
        <p14:creationId xmlns:p14="http://schemas.microsoft.com/office/powerpoint/2010/main" val="342823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3" name="Image 2">
            <a:extLst>
              <a:ext uri="{FF2B5EF4-FFF2-40B4-BE49-F238E27FC236}">
                <a16:creationId xmlns:a16="http://schemas.microsoft.com/office/drawing/2014/main" id="{CEDBAF42-FAB0-1A4F-A680-C85ED14664E6}"/>
              </a:ext>
            </a:extLst>
          </p:cNvPr>
          <p:cNvPicPr>
            <a:picLocks noChangeAspect="1"/>
          </p:cNvPicPr>
          <p:nvPr/>
        </p:nvPicPr>
        <p:blipFill>
          <a:blip r:embed="rId3"/>
          <a:stretch>
            <a:fillRect/>
          </a:stretch>
        </p:blipFill>
        <p:spPr>
          <a:xfrm>
            <a:off x="857474" y="1974861"/>
            <a:ext cx="5439351" cy="4410137"/>
          </a:xfrm>
          <a:prstGeom prst="rect">
            <a:avLst/>
          </a:prstGeom>
          <a:ln>
            <a:noFill/>
          </a:ln>
        </p:spPr>
      </p:pic>
      <p:sp>
        <p:nvSpPr>
          <p:cNvPr id="13" name="ZoneTexte 12">
            <a:extLst>
              <a:ext uri="{FF2B5EF4-FFF2-40B4-BE49-F238E27FC236}">
                <a16:creationId xmlns:a16="http://schemas.microsoft.com/office/drawing/2014/main" id="{E25BFB2F-4E05-4407-AEAC-79D9F36F0336}"/>
              </a:ext>
            </a:extLst>
          </p:cNvPr>
          <p:cNvSpPr txBox="1"/>
          <p:nvPr/>
        </p:nvSpPr>
        <p:spPr>
          <a:xfrm>
            <a:off x="1030194" y="799483"/>
            <a:ext cx="10409526" cy="800219"/>
          </a:xfrm>
          <a:prstGeom prst="rect">
            <a:avLst/>
          </a:prstGeom>
          <a:noFill/>
        </p:spPr>
        <p:txBody>
          <a:bodyPr wrap="square" rtlCol="0">
            <a:spAutoFit/>
          </a:bodyPr>
          <a:lstStyle/>
          <a:p>
            <a:r>
              <a:rPr lang="en-US" sz="2800" b="1" dirty="0">
                <a:solidFill>
                  <a:srgbClr val="002060"/>
                </a:solidFill>
              </a:rPr>
              <a:t>The French spend 3% of their connected time consuming information</a:t>
            </a:r>
          </a:p>
          <a:p>
            <a:r>
              <a:rPr lang="en-US" dirty="0">
                <a:solidFill>
                  <a:schemeClr val="bg1">
                    <a:lumMod val="50000"/>
                  </a:schemeClr>
                </a:solidFill>
              </a:rPr>
              <a:t>Distribution of connected time</a:t>
            </a:r>
          </a:p>
        </p:txBody>
      </p:sp>
      <p:cxnSp>
        <p:nvCxnSpPr>
          <p:cNvPr id="8" name="Connecteur droit 7">
            <a:extLst>
              <a:ext uri="{FF2B5EF4-FFF2-40B4-BE49-F238E27FC236}">
                <a16:creationId xmlns:a16="http://schemas.microsoft.com/office/drawing/2014/main" id="{0CDCCC2C-80ED-42BC-A99C-A82A971774ED}"/>
              </a:ext>
            </a:extLst>
          </p:cNvPr>
          <p:cNvCxnSpPr/>
          <p:nvPr/>
        </p:nvCxnSpPr>
        <p:spPr>
          <a:xfrm>
            <a:off x="7086106" y="2927838"/>
            <a:ext cx="0" cy="19870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A10F502-5D0B-4D93-A609-B95E0021AC1D}"/>
              </a:ext>
            </a:extLst>
          </p:cNvPr>
          <p:cNvSpPr txBox="1"/>
          <p:nvPr/>
        </p:nvSpPr>
        <p:spPr>
          <a:xfrm>
            <a:off x="7481307" y="2813373"/>
            <a:ext cx="4091704" cy="2215991"/>
          </a:xfrm>
          <a:prstGeom prst="rect">
            <a:avLst/>
          </a:prstGeom>
          <a:noFill/>
        </p:spPr>
        <p:txBody>
          <a:bodyPr wrap="square">
            <a:spAutoFit/>
          </a:bodyPr>
          <a:lstStyle/>
          <a:p>
            <a:pPr>
              <a:spcAft>
                <a:spcPts val="600"/>
              </a:spcAft>
            </a:pPr>
            <a:r>
              <a:rPr lang="en-US" dirty="0"/>
              <a:t>The French spend on average </a:t>
            </a:r>
            <a:r>
              <a:rPr lang="en-US" sz="2800" b="1" dirty="0">
                <a:solidFill>
                  <a:srgbClr val="002060"/>
                </a:solidFill>
              </a:rPr>
              <a:t>3%</a:t>
            </a:r>
            <a:r>
              <a:rPr lang="en-US" b="1" dirty="0"/>
              <a:t> </a:t>
            </a:r>
            <a:r>
              <a:rPr lang="en-US" b="1" dirty="0">
                <a:solidFill>
                  <a:srgbClr val="002060"/>
                </a:solidFill>
              </a:rPr>
              <a:t>of their connected time</a:t>
            </a:r>
            <a:r>
              <a:rPr lang="en-US" dirty="0"/>
              <a:t> consulting online </a:t>
            </a:r>
            <a:r>
              <a:rPr lang="en-US" b="1" dirty="0">
                <a:solidFill>
                  <a:srgbClr val="002060"/>
                </a:solidFill>
              </a:rPr>
              <a:t>information sources</a:t>
            </a:r>
            <a:endParaRPr lang="en-US" dirty="0"/>
          </a:p>
          <a:p>
            <a:pPr>
              <a:spcAft>
                <a:spcPts val="600"/>
              </a:spcAft>
            </a:pPr>
            <a:endParaRPr lang="en-US" dirty="0"/>
          </a:p>
          <a:p>
            <a:pPr marL="285750" indent="-285750">
              <a:buFont typeface="Wingdings" pitchFamily="2" charset="2"/>
              <a:buChar char="Ø"/>
            </a:pPr>
            <a:r>
              <a:rPr lang="en-US" dirty="0"/>
              <a:t>Or </a:t>
            </a:r>
            <a:r>
              <a:rPr lang="en-US" sz="2800" b="1" dirty="0">
                <a:solidFill>
                  <a:srgbClr val="002060"/>
                </a:solidFill>
              </a:rPr>
              <a:t>4.9 minutes</a:t>
            </a:r>
            <a:r>
              <a:rPr lang="en-US" b="1" dirty="0">
                <a:solidFill>
                  <a:srgbClr val="002060"/>
                </a:solidFill>
              </a:rPr>
              <a:t> per connected day</a:t>
            </a:r>
            <a:endParaRPr lang="en-US" dirty="0"/>
          </a:p>
        </p:txBody>
      </p:sp>
      <p:sp>
        <p:nvSpPr>
          <p:cNvPr id="10" name="Espace réservé du numéro de diapositive 9">
            <a:extLst>
              <a:ext uri="{FF2B5EF4-FFF2-40B4-BE49-F238E27FC236}">
                <a16:creationId xmlns:a16="http://schemas.microsoft.com/office/drawing/2014/main" id="{583CBBCA-2323-4974-9E49-1ADD32ECD48D}"/>
              </a:ext>
            </a:extLst>
          </p:cNvPr>
          <p:cNvSpPr>
            <a:spLocks noGrp="1"/>
          </p:cNvSpPr>
          <p:nvPr>
            <p:ph type="sldNum" sz="quarter" idx="12"/>
          </p:nvPr>
        </p:nvSpPr>
        <p:spPr/>
        <p:txBody>
          <a:bodyPr/>
          <a:lstStyle/>
          <a:p>
            <a:fld id="{62D3552A-55C4-F049-9BC7-22640EB826DB}" type="slidenum">
              <a:rPr lang="fr-FR" smtClean="0"/>
              <a:t>10</a:t>
            </a:fld>
            <a:endParaRPr lang="fr-FR" dirty="0"/>
          </a:p>
        </p:txBody>
      </p:sp>
      <p:sp>
        <p:nvSpPr>
          <p:cNvPr id="14" name="Rectangle 13">
            <a:extLst>
              <a:ext uri="{FF2B5EF4-FFF2-40B4-BE49-F238E27FC236}">
                <a16:creationId xmlns:a16="http://schemas.microsoft.com/office/drawing/2014/main" id="{7CD2E917-97F6-4714-A678-BE22430D41CC}"/>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16" name="Picture 15" descr="Chart&#10;&#10;Description automatically generated">
            <a:extLst>
              <a:ext uri="{FF2B5EF4-FFF2-40B4-BE49-F238E27FC236}">
                <a16:creationId xmlns:a16="http://schemas.microsoft.com/office/drawing/2014/main" id="{FC4DD329-39CE-1849-89F1-4ABBAEA87BA6}"/>
              </a:ext>
            </a:extLst>
          </p:cNvPr>
          <p:cNvPicPr>
            <a:picLocks noChangeAspect="1"/>
          </p:cNvPicPr>
          <p:nvPr/>
        </p:nvPicPr>
        <p:blipFill>
          <a:blip r:embed="rId4"/>
          <a:stretch>
            <a:fillRect/>
          </a:stretch>
        </p:blipFill>
        <p:spPr>
          <a:xfrm>
            <a:off x="861310" y="1974861"/>
            <a:ext cx="5401836" cy="4381489"/>
          </a:xfrm>
          <a:prstGeom prst="rect">
            <a:avLst/>
          </a:prstGeom>
        </p:spPr>
      </p:pic>
      <p:sp>
        <p:nvSpPr>
          <p:cNvPr id="2" name="Ellipse 1">
            <a:extLst>
              <a:ext uri="{FF2B5EF4-FFF2-40B4-BE49-F238E27FC236}">
                <a16:creationId xmlns:a16="http://schemas.microsoft.com/office/drawing/2014/main" id="{BD17DF30-E02E-9040-A0F1-C6821195ECB0}"/>
              </a:ext>
            </a:extLst>
          </p:cNvPr>
          <p:cNvSpPr/>
          <p:nvPr/>
        </p:nvSpPr>
        <p:spPr>
          <a:xfrm>
            <a:off x="528320" y="1899920"/>
            <a:ext cx="1676400" cy="65863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272910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C305833-4897-7546-94B4-52BCFF5AB2B3}"/>
              </a:ext>
            </a:extLst>
          </p:cNvPr>
          <p:cNvSpPr txBox="1"/>
          <p:nvPr/>
        </p:nvSpPr>
        <p:spPr>
          <a:xfrm>
            <a:off x="7288101" y="6125517"/>
            <a:ext cx="4466256" cy="461665"/>
          </a:xfrm>
          <a:prstGeom prst="rect">
            <a:avLst/>
          </a:prstGeom>
          <a:noFill/>
        </p:spPr>
        <p:txBody>
          <a:bodyPr wrap="square" rtlCol="0">
            <a:spAutoFit/>
          </a:bodyPr>
          <a:lstStyle/>
          <a:p>
            <a:r>
              <a:rPr lang="en-US" sz="1200" baseline="30000" dirty="0"/>
              <a:t>1 </a:t>
            </a:r>
            <a:r>
              <a:rPr lang="en-US" sz="1200" dirty="0"/>
              <a:t>“Youth and Information,” 2018 press release, </a:t>
            </a:r>
            <a:r>
              <a:rPr lang="en-US" sz="1200" dirty="0" err="1"/>
              <a:t>Médiamétrie</a:t>
            </a:r>
            <a:r>
              <a:rPr lang="en-US" sz="1200" dirty="0"/>
              <a:t> and </a:t>
            </a:r>
          </a:p>
          <a:p>
            <a:r>
              <a:rPr lang="en-US" sz="1200" dirty="0"/>
              <a:t>the Ministry of Culture</a:t>
            </a:r>
          </a:p>
        </p:txBody>
      </p:sp>
      <p:sp>
        <p:nvSpPr>
          <p:cNvPr id="9" name="ZoneTexte 8">
            <a:extLst>
              <a:ext uri="{FF2B5EF4-FFF2-40B4-BE49-F238E27FC236}">
                <a16:creationId xmlns:a16="http://schemas.microsoft.com/office/drawing/2014/main" id="{705724F0-1520-4977-85B8-4F4097E2419B}"/>
              </a:ext>
            </a:extLst>
          </p:cNvPr>
          <p:cNvSpPr txBox="1"/>
          <p:nvPr/>
        </p:nvSpPr>
        <p:spPr>
          <a:xfrm>
            <a:off x="1030194" y="799483"/>
            <a:ext cx="9619877" cy="523220"/>
          </a:xfrm>
          <a:prstGeom prst="rect">
            <a:avLst/>
          </a:prstGeom>
          <a:noFill/>
        </p:spPr>
        <p:txBody>
          <a:bodyPr wrap="square" rtlCol="0">
            <a:spAutoFit/>
          </a:bodyPr>
          <a:lstStyle/>
          <a:p>
            <a:r>
              <a:rPr lang="en-US" sz="2800" b="1" dirty="0">
                <a:solidFill>
                  <a:srgbClr val="002060"/>
                </a:solidFill>
              </a:rPr>
              <a:t>Internet, the second information access channel of the French</a:t>
            </a:r>
          </a:p>
        </p:txBody>
      </p:sp>
      <p:cxnSp>
        <p:nvCxnSpPr>
          <p:cNvPr id="16" name="Connecteur droit 15">
            <a:extLst>
              <a:ext uri="{FF2B5EF4-FFF2-40B4-BE49-F238E27FC236}">
                <a16:creationId xmlns:a16="http://schemas.microsoft.com/office/drawing/2014/main" id="{5C7EDEC6-3DB8-414A-AEE9-D3770509D960}"/>
              </a:ext>
            </a:extLst>
          </p:cNvPr>
          <p:cNvCxnSpPr/>
          <p:nvPr/>
        </p:nvCxnSpPr>
        <p:spPr>
          <a:xfrm>
            <a:off x="6983492" y="2468118"/>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41CC7F80-19C8-6E49-853B-01B3D66423AF}"/>
              </a:ext>
            </a:extLst>
          </p:cNvPr>
          <p:cNvGrpSpPr/>
          <p:nvPr/>
        </p:nvGrpSpPr>
        <p:grpSpPr>
          <a:xfrm>
            <a:off x="7514401" y="4068210"/>
            <a:ext cx="3851266" cy="1200329"/>
            <a:chOff x="7361413" y="2268723"/>
            <a:chExt cx="3851266" cy="1200329"/>
          </a:xfrm>
        </p:grpSpPr>
        <p:sp>
          <p:nvSpPr>
            <p:cNvPr id="15" name="ZoneTexte 14">
              <a:extLst>
                <a:ext uri="{FF2B5EF4-FFF2-40B4-BE49-F238E27FC236}">
                  <a16:creationId xmlns:a16="http://schemas.microsoft.com/office/drawing/2014/main" id="{611895F0-3898-4FBC-98B7-3E427F2E8CDA}"/>
                </a:ext>
              </a:extLst>
            </p:cNvPr>
            <p:cNvSpPr txBox="1"/>
            <p:nvPr/>
          </p:nvSpPr>
          <p:spPr>
            <a:xfrm>
              <a:off x="7361413" y="2268723"/>
              <a:ext cx="2498374" cy="1200329"/>
            </a:xfrm>
            <a:prstGeom prst="rect">
              <a:avLst/>
            </a:prstGeom>
            <a:noFill/>
          </p:spPr>
          <p:txBody>
            <a:bodyPr wrap="square" rtlCol="0">
              <a:spAutoFit/>
            </a:bodyPr>
            <a:lstStyle/>
            <a:p>
              <a:r>
                <a:rPr lang="en-US" sz="3600" dirty="0">
                  <a:solidFill>
                    <a:srgbClr val="002060"/>
                  </a:solidFill>
                </a:rPr>
                <a:t>20 min </a:t>
              </a:r>
              <a:r>
                <a:rPr lang="en-US" dirty="0"/>
                <a:t>daily individual listening time of major TV newscasts</a:t>
              </a:r>
              <a:r>
                <a:rPr lang="en-US" baseline="30000" dirty="0"/>
                <a:t>1</a:t>
              </a:r>
              <a:endParaRPr lang="en-US" sz="2400" baseline="30000" dirty="0"/>
            </a:p>
          </p:txBody>
        </p:sp>
        <p:pic>
          <p:nvPicPr>
            <p:cNvPr id="17" name="Graphique 16" descr="Télévision avec un remplissage uni">
              <a:extLst>
                <a:ext uri="{FF2B5EF4-FFF2-40B4-BE49-F238E27FC236}">
                  <a16:creationId xmlns:a16="http://schemas.microsoft.com/office/drawing/2014/main" id="{10BD2A52-1ED2-488E-B1D7-93EC839F6B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8279" y="2550187"/>
              <a:ext cx="914400" cy="914400"/>
            </a:xfrm>
            <a:prstGeom prst="rect">
              <a:avLst/>
            </a:prstGeom>
          </p:spPr>
        </p:pic>
      </p:grpSp>
      <p:grpSp>
        <p:nvGrpSpPr>
          <p:cNvPr id="2" name="Groupe 1">
            <a:extLst>
              <a:ext uri="{FF2B5EF4-FFF2-40B4-BE49-F238E27FC236}">
                <a16:creationId xmlns:a16="http://schemas.microsoft.com/office/drawing/2014/main" id="{44F50C47-6DEF-CE40-98E7-9452CAB22E85}"/>
              </a:ext>
            </a:extLst>
          </p:cNvPr>
          <p:cNvGrpSpPr/>
          <p:nvPr/>
        </p:nvGrpSpPr>
        <p:grpSpPr>
          <a:xfrm>
            <a:off x="7485709" y="2569366"/>
            <a:ext cx="3851260" cy="1477328"/>
            <a:chOff x="7361419" y="4126023"/>
            <a:chExt cx="3851260" cy="1477328"/>
          </a:xfrm>
        </p:grpSpPr>
        <p:sp>
          <p:nvSpPr>
            <p:cNvPr id="4" name="ZoneTexte 3">
              <a:extLst>
                <a:ext uri="{FF2B5EF4-FFF2-40B4-BE49-F238E27FC236}">
                  <a16:creationId xmlns:a16="http://schemas.microsoft.com/office/drawing/2014/main" id="{7ABFD5C4-0E15-407E-9646-CA995B7F7514}"/>
                </a:ext>
              </a:extLst>
            </p:cNvPr>
            <p:cNvSpPr txBox="1"/>
            <p:nvPr/>
          </p:nvSpPr>
          <p:spPr>
            <a:xfrm>
              <a:off x="7361419" y="4126023"/>
              <a:ext cx="2498368" cy="1477328"/>
            </a:xfrm>
            <a:prstGeom prst="rect">
              <a:avLst/>
            </a:prstGeom>
            <a:noFill/>
          </p:spPr>
          <p:txBody>
            <a:bodyPr wrap="square" rtlCol="0">
              <a:spAutoFit/>
            </a:bodyPr>
            <a:lstStyle/>
            <a:p>
              <a:r>
                <a:rPr lang="en-US" sz="3600" dirty="0">
                  <a:solidFill>
                    <a:srgbClr val="002060"/>
                  </a:solidFill>
                </a:rPr>
                <a:t>4.9 min </a:t>
              </a:r>
              <a:r>
                <a:rPr lang="en-US" dirty="0"/>
                <a:t> average daily time spent consuming information on the Internet</a:t>
              </a:r>
              <a:endParaRPr lang="en-US" sz="2400" dirty="0"/>
            </a:p>
          </p:txBody>
        </p:sp>
        <p:pic>
          <p:nvPicPr>
            <p:cNvPr id="23" name="Graphique 22" descr="Ordinateur portable avec un remplissage uni">
              <a:extLst>
                <a:ext uri="{FF2B5EF4-FFF2-40B4-BE49-F238E27FC236}">
                  <a16:creationId xmlns:a16="http://schemas.microsoft.com/office/drawing/2014/main" id="{9F79CE94-812F-429A-9F6B-F004ABEFDF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8279" y="4262687"/>
              <a:ext cx="914400" cy="914400"/>
            </a:xfrm>
            <a:prstGeom prst="rect">
              <a:avLst/>
            </a:prstGeom>
          </p:spPr>
        </p:pic>
      </p:grpSp>
      <p:sp>
        <p:nvSpPr>
          <p:cNvPr id="25" name="ZoneTexte 24">
            <a:extLst>
              <a:ext uri="{FF2B5EF4-FFF2-40B4-BE49-F238E27FC236}">
                <a16:creationId xmlns:a16="http://schemas.microsoft.com/office/drawing/2014/main" id="{EFD3E2E8-0F9E-4452-9818-D261DD2CEF76}"/>
              </a:ext>
            </a:extLst>
          </p:cNvPr>
          <p:cNvSpPr txBox="1"/>
          <p:nvPr/>
        </p:nvSpPr>
        <p:spPr>
          <a:xfrm>
            <a:off x="757683" y="2037512"/>
            <a:ext cx="6721055" cy="646331"/>
          </a:xfrm>
          <a:prstGeom prst="rect">
            <a:avLst/>
          </a:prstGeom>
          <a:noFill/>
        </p:spPr>
        <p:txBody>
          <a:bodyPr wrap="square">
            <a:spAutoFit/>
          </a:bodyPr>
          <a:lstStyle/>
          <a:p>
            <a:r>
              <a:rPr lang="en-US" dirty="0">
                <a:solidFill>
                  <a:schemeClr val="bg1">
                    <a:lumMod val="50000"/>
                  </a:schemeClr>
                </a:solidFill>
              </a:rPr>
              <a:t>Share of the French population that reports informing themselves everyday </a:t>
            </a:r>
            <a:r>
              <a:rPr lang="en-US" i="1" dirty="0">
                <a:solidFill>
                  <a:schemeClr val="bg1">
                    <a:lumMod val="50000"/>
                  </a:schemeClr>
                </a:solidFill>
              </a:rPr>
              <a:t>via </a:t>
            </a:r>
            <a:r>
              <a:rPr lang="en-US" dirty="0">
                <a:solidFill>
                  <a:schemeClr val="bg1">
                    <a:lumMod val="50000"/>
                  </a:schemeClr>
                </a:solidFill>
              </a:rPr>
              <a:t>…</a:t>
            </a:r>
          </a:p>
        </p:txBody>
      </p:sp>
      <p:sp>
        <p:nvSpPr>
          <p:cNvPr id="26" name="Espace réservé du numéro de diapositive 25">
            <a:extLst>
              <a:ext uri="{FF2B5EF4-FFF2-40B4-BE49-F238E27FC236}">
                <a16:creationId xmlns:a16="http://schemas.microsoft.com/office/drawing/2014/main" id="{F888F289-FB3C-40E0-A70B-F535ABC357BA}"/>
              </a:ext>
            </a:extLst>
          </p:cNvPr>
          <p:cNvSpPr>
            <a:spLocks noGrp="1"/>
          </p:cNvSpPr>
          <p:nvPr>
            <p:ph type="sldNum" sz="quarter" idx="12"/>
          </p:nvPr>
        </p:nvSpPr>
        <p:spPr/>
        <p:txBody>
          <a:bodyPr/>
          <a:lstStyle/>
          <a:p>
            <a:fld id="{62D3552A-55C4-F049-9BC7-22640EB826DB}" type="slidenum">
              <a:rPr lang="fr-FR" smtClean="0"/>
              <a:t>11</a:t>
            </a:fld>
            <a:endParaRPr lang="fr-FR" dirty="0"/>
          </a:p>
        </p:txBody>
      </p:sp>
      <p:sp>
        <p:nvSpPr>
          <p:cNvPr id="19" name="Rectangle 18">
            <a:extLst>
              <a:ext uri="{FF2B5EF4-FFF2-40B4-BE49-F238E27FC236}">
                <a16:creationId xmlns:a16="http://schemas.microsoft.com/office/drawing/2014/main" id="{E79F256D-45D3-0846-99F9-7169EB8F67F9}"/>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graphicFrame>
        <p:nvGraphicFramePr>
          <p:cNvPr id="18" name="Graphique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19930749"/>
              </p:ext>
            </p:extLst>
          </p:nvPr>
        </p:nvGraphicFramePr>
        <p:xfrm>
          <a:off x="826332" y="2706030"/>
          <a:ext cx="5886975" cy="29622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5318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 name="Image 1">
            <a:extLst>
              <a:ext uri="{FF2B5EF4-FFF2-40B4-BE49-F238E27FC236}">
                <a16:creationId xmlns:a16="http://schemas.microsoft.com/office/drawing/2014/main" id="{DAB7B008-085E-7C41-9C0C-21D6CBA3C230}"/>
              </a:ext>
            </a:extLst>
          </p:cNvPr>
          <p:cNvPicPr>
            <a:picLocks noChangeAspect="1"/>
          </p:cNvPicPr>
          <p:nvPr/>
        </p:nvPicPr>
        <p:blipFill>
          <a:blip r:embed="rId3"/>
          <a:stretch>
            <a:fillRect/>
          </a:stretch>
        </p:blipFill>
        <p:spPr>
          <a:xfrm>
            <a:off x="876361" y="1953311"/>
            <a:ext cx="5635198" cy="4379990"/>
          </a:xfrm>
          <a:prstGeom prst="rect">
            <a:avLst/>
          </a:prstGeom>
          <a:ln>
            <a:noFill/>
          </a:ln>
        </p:spPr>
      </p:pic>
      <p:sp>
        <p:nvSpPr>
          <p:cNvPr id="11" name="ZoneTexte 10">
            <a:extLst>
              <a:ext uri="{FF2B5EF4-FFF2-40B4-BE49-F238E27FC236}">
                <a16:creationId xmlns:a16="http://schemas.microsoft.com/office/drawing/2014/main" id="{BE81D10B-7D9F-8E43-BC3E-314BA5F5BE49}"/>
              </a:ext>
            </a:extLst>
          </p:cNvPr>
          <p:cNvSpPr txBox="1"/>
          <p:nvPr/>
        </p:nvSpPr>
        <p:spPr>
          <a:xfrm>
            <a:off x="7427578" y="2536374"/>
            <a:ext cx="4145427" cy="3046988"/>
          </a:xfrm>
          <a:prstGeom prst="rect">
            <a:avLst/>
          </a:prstGeom>
          <a:noFill/>
        </p:spPr>
        <p:txBody>
          <a:bodyPr wrap="square" rtlCol="0">
            <a:spAutoFit/>
          </a:bodyPr>
          <a:lstStyle/>
          <a:p>
            <a:r>
              <a:rPr lang="en-US" sz="2800" b="1" dirty="0">
                <a:solidFill>
                  <a:srgbClr val="002060"/>
                </a:solidFill>
              </a:rPr>
              <a:t>17%</a:t>
            </a:r>
            <a:r>
              <a:rPr lang="en-US" sz="2800" dirty="0">
                <a:solidFill>
                  <a:srgbClr val="002060"/>
                </a:solidFill>
              </a:rPr>
              <a:t> </a:t>
            </a:r>
            <a:r>
              <a:rPr lang="en-US" dirty="0"/>
              <a:t>of participants consulted </a:t>
            </a:r>
            <a:r>
              <a:rPr lang="en-US" b="1" dirty="0">
                <a:solidFill>
                  <a:srgbClr val="002060"/>
                </a:solidFill>
              </a:rPr>
              <a:t>no information sources </a:t>
            </a:r>
            <a:r>
              <a:rPr lang="en-US" dirty="0"/>
              <a:t>on the Internet</a:t>
            </a:r>
          </a:p>
          <a:p>
            <a:endParaRPr lang="en-US" dirty="0"/>
          </a:p>
          <a:p>
            <a:r>
              <a:rPr lang="en-US" sz="2800" b="1" dirty="0">
                <a:solidFill>
                  <a:srgbClr val="002060"/>
                </a:solidFill>
              </a:rPr>
              <a:t>5%</a:t>
            </a:r>
            <a:r>
              <a:rPr lang="en-US" sz="2000" dirty="0">
                <a:solidFill>
                  <a:srgbClr val="002060"/>
                </a:solidFill>
              </a:rPr>
              <a:t> of</a:t>
            </a:r>
            <a:r>
              <a:rPr lang="en-US" dirty="0"/>
              <a:t> participants spent </a:t>
            </a:r>
            <a:r>
              <a:rPr lang="en-US" b="1" dirty="0">
                <a:solidFill>
                  <a:srgbClr val="002060"/>
                </a:solidFill>
              </a:rPr>
              <a:t>more than 10 hours </a:t>
            </a:r>
            <a:r>
              <a:rPr lang="en-US" dirty="0"/>
              <a:t>informing themselves online</a:t>
            </a:r>
          </a:p>
          <a:p>
            <a:endParaRPr lang="en-US" dirty="0"/>
          </a:p>
          <a:p>
            <a:r>
              <a:rPr lang="en-US" dirty="0"/>
              <a:t>Individuals </a:t>
            </a:r>
            <a:r>
              <a:rPr lang="en-US" sz="2800" b="1" dirty="0">
                <a:solidFill>
                  <a:srgbClr val="002060"/>
                </a:solidFill>
              </a:rPr>
              <a:t>50 and over </a:t>
            </a:r>
            <a:r>
              <a:rPr lang="en-US" dirty="0"/>
              <a:t>inform themselves </a:t>
            </a:r>
            <a:r>
              <a:rPr lang="en-US" b="1" dirty="0">
                <a:solidFill>
                  <a:srgbClr val="002060"/>
                </a:solidFill>
              </a:rPr>
              <a:t>more than others </a:t>
            </a:r>
            <a:r>
              <a:rPr lang="en-US" dirty="0"/>
              <a:t>on the Internet</a:t>
            </a:r>
          </a:p>
        </p:txBody>
      </p:sp>
      <p:sp>
        <p:nvSpPr>
          <p:cNvPr id="16" name="ZoneTexte 15">
            <a:extLst>
              <a:ext uri="{FF2B5EF4-FFF2-40B4-BE49-F238E27FC236}">
                <a16:creationId xmlns:a16="http://schemas.microsoft.com/office/drawing/2014/main" id="{3231FAFD-CB43-46D5-927F-2BAE3A2C137C}"/>
              </a:ext>
            </a:extLst>
          </p:cNvPr>
          <p:cNvSpPr txBox="1"/>
          <p:nvPr/>
        </p:nvSpPr>
        <p:spPr>
          <a:xfrm>
            <a:off x="1030194" y="799483"/>
            <a:ext cx="10216926" cy="800219"/>
          </a:xfrm>
          <a:prstGeom prst="rect">
            <a:avLst/>
          </a:prstGeom>
          <a:noFill/>
        </p:spPr>
        <p:txBody>
          <a:bodyPr wrap="square" rtlCol="0">
            <a:spAutoFit/>
          </a:bodyPr>
          <a:lstStyle/>
          <a:p>
            <a:r>
              <a:rPr lang="en-US" sz="2800" b="1" dirty="0">
                <a:solidFill>
                  <a:srgbClr val="002060"/>
                </a:solidFill>
              </a:rPr>
              <a:t>Time dedicated to information varies greatly</a:t>
            </a:r>
          </a:p>
          <a:p>
            <a:r>
              <a:rPr lang="en-US" dirty="0">
                <a:solidFill>
                  <a:schemeClr val="bg1">
                    <a:lumMod val="50000"/>
                  </a:schemeClr>
                </a:solidFill>
              </a:rPr>
              <a:t>Total number of hours spent consulting information sources during the study’s 30-day period</a:t>
            </a:r>
          </a:p>
        </p:txBody>
      </p:sp>
      <p:cxnSp>
        <p:nvCxnSpPr>
          <p:cNvPr id="9" name="Connecteur droit 8">
            <a:extLst>
              <a:ext uri="{FF2B5EF4-FFF2-40B4-BE49-F238E27FC236}">
                <a16:creationId xmlns:a16="http://schemas.microsoft.com/office/drawing/2014/main" id="{FD44CF7F-7412-4063-894E-149993A93D8C}"/>
              </a:ext>
            </a:extLst>
          </p:cNvPr>
          <p:cNvCxnSpPr/>
          <p:nvPr/>
        </p:nvCxnSpPr>
        <p:spPr>
          <a:xfrm>
            <a:off x="7086106" y="2927838"/>
            <a:ext cx="0" cy="19870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2F6D369-7F9C-404D-B234-89AA5B02E7F2}"/>
              </a:ext>
            </a:extLst>
          </p:cNvPr>
          <p:cNvSpPr>
            <a:spLocks noGrp="1"/>
          </p:cNvSpPr>
          <p:nvPr>
            <p:ph type="sldNum" sz="quarter" idx="12"/>
          </p:nvPr>
        </p:nvSpPr>
        <p:spPr/>
        <p:txBody>
          <a:bodyPr/>
          <a:lstStyle/>
          <a:p>
            <a:fld id="{62D3552A-55C4-F049-9BC7-22640EB826DB}" type="slidenum">
              <a:rPr lang="fr-FR" smtClean="0"/>
              <a:t>12</a:t>
            </a:fld>
            <a:endParaRPr lang="fr-FR" dirty="0"/>
          </a:p>
        </p:txBody>
      </p:sp>
      <p:sp>
        <p:nvSpPr>
          <p:cNvPr id="12" name="Rectangle 11">
            <a:extLst>
              <a:ext uri="{FF2B5EF4-FFF2-40B4-BE49-F238E27FC236}">
                <a16:creationId xmlns:a16="http://schemas.microsoft.com/office/drawing/2014/main" id="{2770ADC1-CE40-4C57-A32C-1421BCE9101F}"/>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14" name="Picture 13" descr="Chart&#10;&#10;Description automatically generated">
            <a:extLst>
              <a:ext uri="{FF2B5EF4-FFF2-40B4-BE49-F238E27FC236}">
                <a16:creationId xmlns:a16="http://schemas.microsoft.com/office/drawing/2014/main" id="{A7588BA3-7F90-D749-AD3F-421009DEB2D4}"/>
              </a:ext>
            </a:extLst>
          </p:cNvPr>
          <p:cNvPicPr>
            <a:picLocks noChangeAspect="1"/>
          </p:cNvPicPr>
          <p:nvPr/>
        </p:nvPicPr>
        <p:blipFill>
          <a:blip r:embed="rId4"/>
          <a:stretch>
            <a:fillRect/>
          </a:stretch>
        </p:blipFill>
        <p:spPr>
          <a:xfrm>
            <a:off x="876361" y="1953311"/>
            <a:ext cx="6040657" cy="4293181"/>
          </a:xfrm>
          <a:prstGeom prst="rect">
            <a:avLst/>
          </a:prstGeom>
        </p:spPr>
      </p:pic>
    </p:spTree>
    <p:extLst>
      <p:ext uri="{BB962C8B-B14F-4D97-AF65-F5344CB8AC3E}">
        <p14:creationId xmlns:p14="http://schemas.microsoft.com/office/powerpoint/2010/main" val="385059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BE81D10B-7D9F-8E43-BC3E-314BA5F5BE49}"/>
              </a:ext>
            </a:extLst>
          </p:cNvPr>
          <p:cNvSpPr txBox="1"/>
          <p:nvPr/>
        </p:nvSpPr>
        <p:spPr>
          <a:xfrm>
            <a:off x="8323566" y="1909756"/>
            <a:ext cx="3605696" cy="3447098"/>
          </a:xfrm>
          <a:prstGeom prst="rect">
            <a:avLst/>
          </a:prstGeom>
          <a:noFill/>
        </p:spPr>
        <p:txBody>
          <a:bodyPr wrap="square" rtlCol="0">
            <a:spAutoFit/>
          </a:bodyPr>
          <a:lstStyle/>
          <a:p>
            <a:r>
              <a:rPr lang="en-US" dirty="0"/>
              <a:t>An </a:t>
            </a:r>
            <a:r>
              <a:rPr lang="en-US" b="1" dirty="0">
                <a:solidFill>
                  <a:srgbClr val="002060"/>
                </a:solidFill>
              </a:rPr>
              <a:t>increase in information time </a:t>
            </a:r>
            <a:r>
              <a:rPr lang="en-US" dirty="0"/>
              <a:t>results in an </a:t>
            </a:r>
            <a:r>
              <a:rPr lang="en-US" b="1" dirty="0">
                <a:solidFill>
                  <a:srgbClr val="002060"/>
                </a:solidFill>
              </a:rPr>
              <a:t>increase in the number of sources consulted</a:t>
            </a:r>
          </a:p>
          <a:p>
            <a:endParaRPr lang="en-US" b="1" dirty="0">
              <a:solidFill>
                <a:srgbClr val="002060"/>
              </a:solidFill>
            </a:endParaRPr>
          </a:p>
          <a:p>
            <a:r>
              <a:rPr lang="en-US" sz="2800" b="1" dirty="0">
                <a:solidFill>
                  <a:srgbClr val="002060"/>
                </a:solidFill>
              </a:rPr>
              <a:t>1.9 minutes </a:t>
            </a:r>
            <a:r>
              <a:rPr lang="en-US" dirty="0"/>
              <a:t>the average duration of consultation of each information source per visit</a:t>
            </a:r>
          </a:p>
          <a:p>
            <a:endParaRPr lang="en-US" dirty="0"/>
          </a:p>
          <a:p>
            <a:r>
              <a:rPr lang="en-US" sz="2800" b="1" dirty="0">
                <a:solidFill>
                  <a:srgbClr val="002060"/>
                </a:solidFill>
              </a:rPr>
              <a:t>15</a:t>
            </a:r>
            <a:r>
              <a:rPr lang="en-US" dirty="0"/>
              <a:t> the average number of different information sources consulted throughout the study period</a:t>
            </a:r>
          </a:p>
        </p:txBody>
      </p:sp>
      <p:sp>
        <p:nvSpPr>
          <p:cNvPr id="13" name="ZoneTexte 12">
            <a:extLst>
              <a:ext uri="{FF2B5EF4-FFF2-40B4-BE49-F238E27FC236}">
                <a16:creationId xmlns:a16="http://schemas.microsoft.com/office/drawing/2014/main" id="{0F2C09DF-E447-4D94-8308-C30753BD6181}"/>
              </a:ext>
            </a:extLst>
          </p:cNvPr>
          <p:cNvSpPr txBox="1"/>
          <p:nvPr/>
        </p:nvSpPr>
        <p:spPr>
          <a:xfrm>
            <a:off x="1030194" y="799483"/>
            <a:ext cx="10216926" cy="800219"/>
          </a:xfrm>
          <a:prstGeom prst="rect">
            <a:avLst/>
          </a:prstGeom>
          <a:noFill/>
        </p:spPr>
        <p:txBody>
          <a:bodyPr wrap="square" rtlCol="0">
            <a:spAutoFit/>
          </a:bodyPr>
          <a:lstStyle/>
          <a:p>
            <a:r>
              <a:rPr lang="en-US" sz="2800" b="1" dirty="0">
                <a:solidFill>
                  <a:srgbClr val="002060"/>
                </a:solidFill>
              </a:rPr>
              <a:t>A “browsing” behavior on the Internet </a:t>
            </a:r>
          </a:p>
          <a:p>
            <a:r>
              <a:rPr lang="en-US" dirty="0">
                <a:solidFill>
                  <a:schemeClr val="bg1">
                    <a:lumMod val="50000"/>
                  </a:schemeClr>
                </a:solidFill>
              </a:rPr>
              <a:t>Relationship between time spent on information and the number of information sources consulted</a:t>
            </a:r>
          </a:p>
        </p:txBody>
      </p:sp>
      <p:cxnSp>
        <p:nvCxnSpPr>
          <p:cNvPr id="12" name="Connecteur droit 11">
            <a:extLst>
              <a:ext uri="{FF2B5EF4-FFF2-40B4-BE49-F238E27FC236}">
                <a16:creationId xmlns:a16="http://schemas.microsoft.com/office/drawing/2014/main" id="{B4146A1B-25D6-4F92-89CB-71B0573FE0E7}"/>
              </a:ext>
            </a:extLst>
          </p:cNvPr>
          <p:cNvCxnSpPr>
            <a:cxnSpLocks/>
          </p:cNvCxnSpPr>
          <p:nvPr/>
        </p:nvCxnSpPr>
        <p:spPr>
          <a:xfrm>
            <a:off x="8002460" y="2718941"/>
            <a:ext cx="0" cy="25121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7">
            <a:extLst>
              <a:ext uri="{FF2B5EF4-FFF2-40B4-BE49-F238E27FC236}">
                <a16:creationId xmlns:a16="http://schemas.microsoft.com/office/drawing/2014/main" id="{7153C6FB-B1DB-4E9A-8E6A-CBF4953487B8}"/>
              </a:ext>
            </a:extLst>
          </p:cNvPr>
          <p:cNvSpPr>
            <a:spLocks noGrp="1"/>
          </p:cNvSpPr>
          <p:nvPr>
            <p:ph type="sldNum" sz="quarter" idx="12"/>
          </p:nvPr>
        </p:nvSpPr>
        <p:spPr/>
        <p:txBody>
          <a:bodyPr/>
          <a:lstStyle/>
          <a:p>
            <a:fld id="{62D3552A-55C4-F049-9BC7-22640EB826DB}" type="slidenum">
              <a:rPr lang="fr-FR" smtClean="0"/>
              <a:t>13</a:t>
            </a:fld>
            <a:endParaRPr lang="fr-FR" dirty="0"/>
          </a:p>
        </p:txBody>
      </p:sp>
      <p:sp>
        <p:nvSpPr>
          <p:cNvPr id="14" name="Rectangle 13">
            <a:extLst>
              <a:ext uri="{FF2B5EF4-FFF2-40B4-BE49-F238E27FC236}">
                <a16:creationId xmlns:a16="http://schemas.microsoft.com/office/drawing/2014/main" id="{5A146B47-9962-4487-AAAA-BC963FB7705E}"/>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9" name="Image 8">
            <a:extLst>
              <a:ext uri="{FF2B5EF4-FFF2-40B4-BE49-F238E27FC236}">
                <a16:creationId xmlns:a16="http://schemas.microsoft.com/office/drawing/2014/main" id="{98B18467-8F7E-674F-B151-B0BADF0D9F68}"/>
              </a:ext>
            </a:extLst>
          </p:cNvPr>
          <p:cNvPicPr>
            <a:picLocks noChangeAspect="1"/>
          </p:cNvPicPr>
          <p:nvPr/>
        </p:nvPicPr>
        <p:blipFill>
          <a:blip r:embed="rId3"/>
          <a:stretch>
            <a:fillRect/>
          </a:stretch>
        </p:blipFill>
        <p:spPr>
          <a:xfrm>
            <a:off x="245806" y="1795126"/>
            <a:ext cx="7025864" cy="3435942"/>
          </a:xfrm>
          <a:prstGeom prst="rect">
            <a:avLst/>
          </a:prstGeom>
        </p:spPr>
      </p:pic>
      <p:sp>
        <p:nvSpPr>
          <p:cNvPr id="15" name="ZoneTexte 14">
            <a:extLst>
              <a:ext uri="{FF2B5EF4-FFF2-40B4-BE49-F238E27FC236}">
                <a16:creationId xmlns:a16="http://schemas.microsoft.com/office/drawing/2014/main" id="{B5ACAE3F-E6A3-884B-9982-6037E2BCA744}"/>
              </a:ext>
            </a:extLst>
          </p:cNvPr>
          <p:cNvSpPr txBox="1"/>
          <p:nvPr/>
        </p:nvSpPr>
        <p:spPr>
          <a:xfrm>
            <a:off x="245806" y="5395714"/>
            <a:ext cx="7521678" cy="1169551"/>
          </a:xfrm>
          <a:prstGeom prst="rect">
            <a:avLst/>
          </a:prstGeom>
          <a:noFill/>
        </p:spPr>
        <p:txBody>
          <a:bodyPr wrap="square" rtlCol="0">
            <a:spAutoFit/>
          </a:bodyPr>
          <a:lstStyle/>
          <a:p>
            <a:pPr algn="just">
              <a:spcAft>
                <a:spcPts val="600"/>
              </a:spcAft>
            </a:pPr>
            <a:r>
              <a:rPr lang="en-US" sz="1300" b="1" dirty="0">
                <a:solidFill>
                  <a:schemeClr val="tx1">
                    <a:lumMod val="65000"/>
                    <a:lumOff val="35000"/>
                  </a:schemeClr>
                </a:solidFill>
              </a:rPr>
              <a:t>Graph Reading: </a:t>
            </a:r>
            <a:r>
              <a:rPr lang="en-US" sz="1300" dirty="0">
                <a:solidFill>
                  <a:schemeClr val="tx1">
                    <a:lumMod val="65000"/>
                    <a:lumOff val="35000"/>
                  </a:schemeClr>
                </a:solidFill>
              </a:rPr>
              <a:t>there exists a quasi-linear relationship between the average time spent consuming online information and the number of different information sources consulted.</a:t>
            </a:r>
            <a:endParaRPr lang="en-US" sz="1300" b="1" dirty="0">
              <a:solidFill>
                <a:schemeClr val="tx1">
                  <a:lumMod val="65000"/>
                  <a:lumOff val="35000"/>
                </a:schemeClr>
              </a:solidFill>
            </a:endParaRPr>
          </a:p>
          <a:p>
            <a:pPr algn="just"/>
            <a:r>
              <a:rPr lang="en-US" sz="1300" dirty="0">
                <a:solidFill>
                  <a:schemeClr val="tx1">
                    <a:lumMod val="65000"/>
                    <a:lumOff val="35000"/>
                  </a:schemeClr>
                </a:solidFill>
              </a:rPr>
              <a:t>Participants who consulted 2 to 10 different information sources during the study’s 30-day period spent on average 0.74 hours informing themselves online. Those who consulted 90 to 100 different information sources spent on average 16.01 informing themselves online. </a:t>
            </a:r>
          </a:p>
        </p:txBody>
      </p:sp>
      <p:pic>
        <p:nvPicPr>
          <p:cNvPr id="3" name="Picture 2" descr="Chart, line chart, scatter chart&#10;&#10;Description automatically generated">
            <a:extLst>
              <a:ext uri="{FF2B5EF4-FFF2-40B4-BE49-F238E27FC236}">
                <a16:creationId xmlns:a16="http://schemas.microsoft.com/office/drawing/2014/main" id="{30157E0E-F354-5C41-A81E-7023BFCBE36A}"/>
              </a:ext>
            </a:extLst>
          </p:cNvPr>
          <p:cNvPicPr>
            <a:picLocks noChangeAspect="1"/>
          </p:cNvPicPr>
          <p:nvPr/>
        </p:nvPicPr>
        <p:blipFill>
          <a:blip r:embed="rId4"/>
          <a:stretch>
            <a:fillRect/>
          </a:stretch>
        </p:blipFill>
        <p:spPr>
          <a:xfrm>
            <a:off x="262738" y="1795125"/>
            <a:ext cx="7025853" cy="3491891"/>
          </a:xfrm>
          <a:prstGeom prst="rect">
            <a:avLst/>
          </a:prstGeom>
        </p:spPr>
      </p:pic>
    </p:spTree>
    <p:extLst>
      <p:ext uri="{BB962C8B-B14F-4D97-AF65-F5344CB8AC3E}">
        <p14:creationId xmlns:p14="http://schemas.microsoft.com/office/powerpoint/2010/main" val="279237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a16="http://schemas.microsoft.com/office/drawing/2014/main" id="{EBC7B693-19F0-E847-B902-FB42AC7BDDF0}"/>
              </a:ext>
            </a:extLst>
          </p:cNvPr>
          <p:cNvGrpSpPr/>
          <p:nvPr/>
        </p:nvGrpSpPr>
        <p:grpSpPr>
          <a:xfrm>
            <a:off x="860222" y="1945435"/>
            <a:ext cx="5575628" cy="4570826"/>
            <a:chOff x="4027014" y="378804"/>
            <a:chExt cx="7291458" cy="6100392"/>
          </a:xfrm>
        </p:grpSpPr>
        <p:pic>
          <p:nvPicPr>
            <p:cNvPr id="2" name="Image 1">
              <a:extLst>
                <a:ext uri="{FF2B5EF4-FFF2-40B4-BE49-F238E27FC236}">
                  <a16:creationId xmlns:a16="http://schemas.microsoft.com/office/drawing/2014/main" id="{99A70C94-1360-584F-93B0-18022E2CC225}"/>
                </a:ext>
              </a:extLst>
            </p:cNvPr>
            <p:cNvPicPr>
              <a:picLocks noChangeAspect="1"/>
            </p:cNvPicPr>
            <p:nvPr/>
          </p:nvPicPr>
          <p:blipFill>
            <a:blip r:embed="rId3"/>
            <a:stretch>
              <a:fillRect/>
            </a:stretch>
          </p:blipFill>
          <p:spPr>
            <a:xfrm>
              <a:off x="4027014" y="378804"/>
              <a:ext cx="7291458" cy="6100392"/>
            </a:xfrm>
            <a:prstGeom prst="rect">
              <a:avLst/>
            </a:prstGeom>
            <a:ln>
              <a:noFill/>
            </a:ln>
          </p:spPr>
        </p:pic>
        <p:sp>
          <p:nvSpPr>
            <p:cNvPr id="8" name="Rectangle 7">
              <a:extLst>
                <a:ext uri="{FF2B5EF4-FFF2-40B4-BE49-F238E27FC236}">
                  <a16:creationId xmlns:a16="http://schemas.microsoft.com/office/drawing/2014/main" id="{4FCE5EE6-A455-BA49-B5EF-F7A8B9D53F62}"/>
                </a:ext>
              </a:extLst>
            </p:cNvPr>
            <p:cNvSpPr/>
            <p:nvPr/>
          </p:nvSpPr>
          <p:spPr>
            <a:xfrm>
              <a:off x="7092176" y="378804"/>
              <a:ext cx="3992137" cy="468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700" b="1" dirty="0">
                  <a:solidFill>
                    <a:schemeClr val="tx1"/>
                  </a:solidFill>
                </a:rPr>
                <a:t>   </a:t>
              </a:r>
            </a:p>
            <a:p>
              <a:r>
                <a:rPr lang="fr-FR" sz="1300" b="1" dirty="0">
                  <a:solidFill>
                    <a:schemeClr val="tx1"/>
                  </a:solidFill>
                </a:rPr>
                <a:t>   Autres (par catégories)</a:t>
              </a:r>
            </a:p>
          </p:txBody>
        </p:sp>
      </p:grpSp>
      <p:sp>
        <p:nvSpPr>
          <p:cNvPr id="13" name="ZoneTexte 12">
            <a:extLst>
              <a:ext uri="{FF2B5EF4-FFF2-40B4-BE49-F238E27FC236}">
                <a16:creationId xmlns:a16="http://schemas.microsoft.com/office/drawing/2014/main" id="{C97B0AD6-5E56-4493-8CE1-7C5C813C0584}"/>
              </a:ext>
            </a:extLst>
          </p:cNvPr>
          <p:cNvSpPr txBox="1"/>
          <p:nvPr/>
        </p:nvSpPr>
        <p:spPr>
          <a:xfrm>
            <a:off x="1030194" y="799483"/>
            <a:ext cx="10216926" cy="830997"/>
          </a:xfrm>
          <a:prstGeom prst="rect">
            <a:avLst/>
          </a:prstGeom>
          <a:noFill/>
        </p:spPr>
        <p:txBody>
          <a:bodyPr wrap="square" rtlCol="0">
            <a:spAutoFit/>
          </a:bodyPr>
          <a:lstStyle/>
          <a:p>
            <a:r>
              <a:rPr lang="en-US" sz="2800" b="1" dirty="0">
                <a:solidFill>
                  <a:srgbClr val="002060"/>
                </a:solidFill>
              </a:rPr>
              <a:t>Regional print media is dominant on the web</a:t>
            </a:r>
          </a:p>
          <a:p>
            <a:r>
              <a:rPr lang="en-US" dirty="0">
                <a:solidFill>
                  <a:schemeClr val="bg1">
                    <a:lumMod val="50000"/>
                  </a:schemeClr>
                </a:solidFill>
              </a:rPr>
              <a:t>Types of information sources consulted</a:t>
            </a:r>
          </a:p>
        </p:txBody>
      </p:sp>
      <p:cxnSp>
        <p:nvCxnSpPr>
          <p:cNvPr id="14" name="Connecteur droit 13">
            <a:extLst>
              <a:ext uri="{FF2B5EF4-FFF2-40B4-BE49-F238E27FC236}">
                <a16:creationId xmlns:a16="http://schemas.microsoft.com/office/drawing/2014/main" id="{E6BEC911-F9ED-43EF-9521-71211836B4E3}"/>
              </a:ext>
            </a:extLst>
          </p:cNvPr>
          <p:cNvCxnSpPr/>
          <p:nvPr/>
        </p:nvCxnSpPr>
        <p:spPr>
          <a:xfrm>
            <a:off x="7086106" y="2339749"/>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E0BF341A-172F-4E23-B5A0-69E600530916}"/>
              </a:ext>
            </a:extLst>
          </p:cNvPr>
          <p:cNvSpPr txBox="1"/>
          <p:nvPr/>
        </p:nvSpPr>
        <p:spPr>
          <a:xfrm>
            <a:off x="7321911" y="3011381"/>
            <a:ext cx="4533239" cy="1856919"/>
          </a:xfrm>
          <a:prstGeom prst="rect">
            <a:avLst/>
          </a:prstGeom>
          <a:noFill/>
        </p:spPr>
        <p:txBody>
          <a:bodyPr wrap="square">
            <a:spAutoFit/>
          </a:bodyPr>
          <a:lstStyle/>
          <a:p>
            <a:r>
              <a:rPr lang="en-US" b="1" dirty="0">
                <a:solidFill>
                  <a:srgbClr val="002060"/>
                </a:solidFill>
              </a:rPr>
              <a:t>The online information sources most consulted</a:t>
            </a:r>
          </a:p>
          <a:p>
            <a:endParaRPr lang="en-US" b="1" dirty="0">
              <a:solidFill>
                <a:schemeClr val="accent1">
                  <a:lumMod val="75000"/>
                </a:schemeClr>
              </a:solidFill>
            </a:endParaRPr>
          </a:p>
          <a:p>
            <a:pPr marL="285750" indent="-285750">
              <a:spcAft>
                <a:spcPts val="400"/>
              </a:spcAft>
              <a:buFontTx/>
              <a:buChar char="-"/>
            </a:pPr>
            <a:r>
              <a:rPr lang="en-US" dirty="0"/>
              <a:t>Regional print media</a:t>
            </a:r>
          </a:p>
          <a:p>
            <a:pPr marL="285750" indent="-285750">
              <a:spcAft>
                <a:spcPts val="400"/>
              </a:spcAft>
              <a:buFontTx/>
              <a:buChar char="-"/>
            </a:pPr>
            <a:r>
              <a:rPr lang="en-US" dirty="0"/>
              <a:t>Sports news</a:t>
            </a:r>
          </a:p>
          <a:p>
            <a:pPr marL="285750" indent="-285750">
              <a:spcAft>
                <a:spcPts val="400"/>
              </a:spcAft>
              <a:buFontTx/>
              <a:buChar char="-"/>
            </a:pPr>
            <a:r>
              <a:rPr lang="en-US" dirty="0"/>
              <a:t>National print media</a:t>
            </a:r>
          </a:p>
        </p:txBody>
      </p:sp>
      <p:sp>
        <p:nvSpPr>
          <p:cNvPr id="10" name="Espace réservé du numéro de diapositive 9">
            <a:extLst>
              <a:ext uri="{FF2B5EF4-FFF2-40B4-BE49-F238E27FC236}">
                <a16:creationId xmlns:a16="http://schemas.microsoft.com/office/drawing/2014/main" id="{20AED985-DAF7-4E3E-A874-3022C85620E2}"/>
              </a:ext>
            </a:extLst>
          </p:cNvPr>
          <p:cNvSpPr>
            <a:spLocks noGrp="1"/>
          </p:cNvSpPr>
          <p:nvPr>
            <p:ph type="sldNum" sz="quarter" idx="12"/>
          </p:nvPr>
        </p:nvSpPr>
        <p:spPr/>
        <p:txBody>
          <a:bodyPr/>
          <a:lstStyle/>
          <a:p>
            <a:fld id="{62D3552A-55C4-F049-9BC7-22640EB826DB}" type="slidenum">
              <a:rPr lang="fr-FR" smtClean="0"/>
              <a:t>14</a:t>
            </a:fld>
            <a:endParaRPr lang="fr-FR" dirty="0"/>
          </a:p>
        </p:txBody>
      </p:sp>
      <p:sp>
        <p:nvSpPr>
          <p:cNvPr id="16" name="Rectangle 15">
            <a:extLst>
              <a:ext uri="{FF2B5EF4-FFF2-40B4-BE49-F238E27FC236}">
                <a16:creationId xmlns:a16="http://schemas.microsoft.com/office/drawing/2014/main" id="{D10394BA-C369-4737-84C1-21D75D8B2EEF}"/>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11" name="Picture 10" descr="Chart, sunburst chart&#10;&#10;Description automatically generated">
            <a:extLst>
              <a:ext uri="{FF2B5EF4-FFF2-40B4-BE49-F238E27FC236}">
                <a16:creationId xmlns:a16="http://schemas.microsoft.com/office/drawing/2014/main" id="{3741C3C9-9E1D-B749-BD98-DA3A90487D1A}"/>
              </a:ext>
            </a:extLst>
          </p:cNvPr>
          <p:cNvPicPr>
            <a:picLocks noChangeAspect="1"/>
          </p:cNvPicPr>
          <p:nvPr/>
        </p:nvPicPr>
        <p:blipFill>
          <a:blip r:embed="rId4"/>
          <a:stretch>
            <a:fillRect/>
          </a:stretch>
        </p:blipFill>
        <p:spPr>
          <a:xfrm>
            <a:off x="859504" y="1945435"/>
            <a:ext cx="5575628" cy="4717839"/>
          </a:xfrm>
          <a:prstGeom prst="rect">
            <a:avLst/>
          </a:prstGeom>
        </p:spPr>
      </p:pic>
    </p:spTree>
    <p:extLst>
      <p:ext uri="{BB962C8B-B14F-4D97-AF65-F5344CB8AC3E}">
        <p14:creationId xmlns:p14="http://schemas.microsoft.com/office/powerpoint/2010/main" val="143776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BE81D10B-7D9F-8E43-BC3E-314BA5F5BE49}"/>
              </a:ext>
            </a:extLst>
          </p:cNvPr>
          <p:cNvSpPr txBox="1"/>
          <p:nvPr/>
        </p:nvSpPr>
        <p:spPr>
          <a:xfrm>
            <a:off x="8266959" y="2733194"/>
            <a:ext cx="3696128" cy="3016210"/>
          </a:xfrm>
          <a:prstGeom prst="rect">
            <a:avLst/>
          </a:prstGeom>
          <a:noFill/>
        </p:spPr>
        <p:txBody>
          <a:bodyPr wrap="square" rtlCol="0">
            <a:spAutoFit/>
          </a:bodyPr>
          <a:lstStyle/>
          <a:p>
            <a:r>
              <a:rPr lang="en-US" dirty="0"/>
              <a:t>The “top 26” online information sources that were consulted by the greatest number of participants largely consists of </a:t>
            </a:r>
            <a:r>
              <a:rPr lang="en-US" sz="2000" b="1" dirty="0">
                <a:solidFill>
                  <a:srgbClr val="002060"/>
                </a:solidFill>
              </a:rPr>
              <a:t>traditional media outlets</a:t>
            </a:r>
          </a:p>
          <a:p>
            <a:endParaRPr lang="en-US" dirty="0"/>
          </a:p>
          <a:p>
            <a:r>
              <a:rPr lang="en-US" dirty="0"/>
              <a:t>This “top 26” alone constitutes </a:t>
            </a:r>
          </a:p>
          <a:p>
            <a:r>
              <a:rPr lang="en-US" sz="2000" b="1" dirty="0">
                <a:solidFill>
                  <a:srgbClr val="002060"/>
                </a:solidFill>
              </a:rPr>
              <a:t>40% of the time participants spent informing themselves online</a:t>
            </a:r>
            <a:endParaRPr lang="en-US" dirty="0"/>
          </a:p>
        </p:txBody>
      </p:sp>
      <p:grpSp>
        <p:nvGrpSpPr>
          <p:cNvPr id="13" name="Groupe 12">
            <a:extLst>
              <a:ext uri="{FF2B5EF4-FFF2-40B4-BE49-F238E27FC236}">
                <a16:creationId xmlns:a16="http://schemas.microsoft.com/office/drawing/2014/main" id="{BAA3A620-E683-3D41-95FE-0B3F81566E85}"/>
              </a:ext>
            </a:extLst>
          </p:cNvPr>
          <p:cNvGrpSpPr/>
          <p:nvPr/>
        </p:nvGrpSpPr>
        <p:grpSpPr>
          <a:xfrm>
            <a:off x="332511" y="1849656"/>
            <a:ext cx="7307612" cy="4885375"/>
            <a:chOff x="423951" y="1302084"/>
            <a:chExt cx="7307612" cy="4885375"/>
          </a:xfrm>
        </p:grpSpPr>
        <p:sp>
          <p:nvSpPr>
            <p:cNvPr id="12" name="ZoneTexte 11">
              <a:extLst>
                <a:ext uri="{FF2B5EF4-FFF2-40B4-BE49-F238E27FC236}">
                  <a16:creationId xmlns:a16="http://schemas.microsoft.com/office/drawing/2014/main" id="{BDAE2526-81B9-0340-BDBB-5A640434577E}"/>
                </a:ext>
              </a:extLst>
            </p:cNvPr>
            <p:cNvSpPr txBox="1"/>
            <p:nvPr/>
          </p:nvSpPr>
          <p:spPr>
            <a:xfrm>
              <a:off x="423951" y="5695016"/>
              <a:ext cx="7307612" cy="492443"/>
            </a:xfrm>
            <a:prstGeom prst="rect">
              <a:avLst/>
            </a:prstGeom>
            <a:solidFill>
              <a:schemeClr val="bg1"/>
            </a:solidFill>
            <a:ln>
              <a:noFill/>
            </a:ln>
          </p:spPr>
          <p:txBody>
            <a:bodyPr wrap="square" rtlCol="0">
              <a:spAutoFit/>
            </a:bodyPr>
            <a:lstStyle/>
            <a:p>
              <a:pPr algn="just"/>
              <a:r>
                <a:rPr lang="en-US" sz="1300" b="1" dirty="0">
                  <a:solidFill>
                    <a:schemeClr val="tx1">
                      <a:lumMod val="65000"/>
                      <a:lumOff val="35000"/>
                    </a:schemeClr>
                  </a:solidFill>
                </a:rPr>
                <a:t>Graph Reading:</a:t>
              </a:r>
              <a:r>
                <a:rPr lang="en-US" sz="1300" dirty="0">
                  <a:solidFill>
                    <a:schemeClr val="tx1">
                      <a:lumMod val="65000"/>
                      <a:lumOff val="35000"/>
                    </a:schemeClr>
                  </a:solidFill>
                </a:rPr>
                <a:t> 38% of participants consulted the online source of </a:t>
              </a:r>
              <a:r>
                <a:rPr lang="en-US" sz="1300" i="1" dirty="0">
                  <a:solidFill>
                    <a:schemeClr val="tx1">
                      <a:lumMod val="65000"/>
                      <a:lumOff val="35000"/>
                    </a:schemeClr>
                  </a:solidFill>
                </a:rPr>
                <a:t>Le Figaro </a:t>
              </a:r>
              <a:r>
                <a:rPr lang="en-US" sz="1300" dirty="0">
                  <a:solidFill>
                    <a:schemeClr val="tx1">
                      <a:lumMod val="65000"/>
                      <a:lumOff val="35000"/>
                    </a:schemeClr>
                  </a:solidFill>
                </a:rPr>
                <a:t>at least once throughout the study’s 30-day period. </a:t>
              </a:r>
            </a:p>
          </p:txBody>
        </p:sp>
        <p:pic>
          <p:nvPicPr>
            <p:cNvPr id="10" name="Image 9">
              <a:extLst>
                <a:ext uri="{FF2B5EF4-FFF2-40B4-BE49-F238E27FC236}">
                  <a16:creationId xmlns:a16="http://schemas.microsoft.com/office/drawing/2014/main" id="{140DCF87-3B71-7649-9D25-B757E0259C60}"/>
                </a:ext>
              </a:extLst>
            </p:cNvPr>
            <p:cNvPicPr>
              <a:picLocks noChangeAspect="1"/>
            </p:cNvPicPr>
            <p:nvPr/>
          </p:nvPicPr>
          <p:blipFill>
            <a:blip r:embed="rId3"/>
            <a:stretch>
              <a:fillRect/>
            </a:stretch>
          </p:blipFill>
          <p:spPr>
            <a:xfrm rot="16200000">
              <a:off x="1901557" y="-175522"/>
              <a:ext cx="4352400" cy="7307612"/>
            </a:xfrm>
            <a:prstGeom prst="rect">
              <a:avLst/>
            </a:prstGeom>
            <a:ln>
              <a:noFill/>
            </a:ln>
          </p:spPr>
        </p:pic>
      </p:grpSp>
      <p:sp>
        <p:nvSpPr>
          <p:cNvPr id="17" name="ZoneTexte 16">
            <a:extLst>
              <a:ext uri="{FF2B5EF4-FFF2-40B4-BE49-F238E27FC236}">
                <a16:creationId xmlns:a16="http://schemas.microsoft.com/office/drawing/2014/main" id="{25DEEDE1-87F0-4554-8DD7-9BED6BAB86D9}"/>
              </a:ext>
            </a:extLst>
          </p:cNvPr>
          <p:cNvSpPr txBox="1"/>
          <p:nvPr/>
        </p:nvSpPr>
        <p:spPr>
          <a:xfrm>
            <a:off x="1030194" y="799483"/>
            <a:ext cx="10216926" cy="830997"/>
          </a:xfrm>
          <a:prstGeom prst="rect">
            <a:avLst/>
          </a:prstGeom>
          <a:noFill/>
        </p:spPr>
        <p:txBody>
          <a:bodyPr wrap="square" rtlCol="0">
            <a:spAutoFit/>
          </a:bodyPr>
          <a:lstStyle/>
          <a:p>
            <a:r>
              <a:rPr lang="en-US" sz="2800" b="1" dirty="0">
                <a:solidFill>
                  <a:srgbClr val="002060"/>
                </a:solidFill>
              </a:rPr>
              <a:t>Traditional media are appealing on the web</a:t>
            </a:r>
          </a:p>
          <a:p>
            <a:r>
              <a:rPr lang="en-US" dirty="0">
                <a:solidFill>
                  <a:schemeClr val="bg1">
                    <a:lumMod val="50000"/>
                  </a:schemeClr>
                </a:solidFill>
              </a:rPr>
              <a:t>Ranking of leading information sources by number of participants having consulted them </a:t>
            </a:r>
          </a:p>
        </p:txBody>
      </p:sp>
      <p:cxnSp>
        <p:nvCxnSpPr>
          <p:cNvPr id="15" name="Connecteur droit 14">
            <a:extLst>
              <a:ext uri="{FF2B5EF4-FFF2-40B4-BE49-F238E27FC236}">
                <a16:creationId xmlns:a16="http://schemas.microsoft.com/office/drawing/2014/main" id="{FBE9F139-D667-4164-9952-FAA57EAD0A13}"/>
              </a:ext>
            </a:extLst>
          </p:cNvPr>
          <p:cNvCxnSpPr/>
          <p:nvPr/>
        </p:nvCxnSpPr>
        <p:spPr>
          <a:xfrm>
            <a:off x="8053260" y="2456744"/>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2FA44C67-BCF9-4F81-90F8-5BAA97051D38}"/>
              </a:ext>
            </a:extLst>
          </p:cNvPr>
          <p:cNvSpPr>
            <a:spLocks noGrp="1"/>
          </p:cNvSpPr>
          <p:nvPr>
            <p:ph type="sldNum" sz="quarter" idx="12"/>
          </p:nvPr>
        </p:nvSpPr>
        <p:spPr/>
        <p:txBody>
          <a:bodyPr/>
          <a:lstStyle/>
          <a:p>
            <a:fld id="{62D3552A-55C4-F049-9BC7-22640EB826DB}" type="slidenum">
              <a:rPr lang="fr-FR" smtClean="0"/>
              <a:t>15</a:t>
            </a:fld>
            <a:endParaRPr lang="fr-FR" dirty="0"/>
          </a:p>
        </p:txBody>
      </p:sp>
      <p:sp>
        <p:nvSpPr>
          <p:cNvPr id="16" name="Rectangle 15">
            <a:extLst>
              <a:ext uri="{FF2B5EF4-FFF2-40B4-BE49-F238E27FC236}">
                <a16:creationId xmlns:a16="http://schemas.microsoft.com/office/drawing/2014/main" id="{53FC66DF-EB28-4AEC-BDEF-0FF27E3E345B}"/>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8" name="Picture 7" descr="Timeline&#10;&#10;Description automatically generated">
            <a:extLst>
              <a:ext uri="{FF2B5EF4-FFF2-40B4-BE49-F238E27FC236}">
                <a16:creationId xmlns:a16="http://schemas.microsoft.com/office/drawing/2014/main" id="{14538416-AADE-3A42-AAE7-0BB43BA76E0A}"/>
              </a:ext>
            </a:extLst>
          </p:cNvPr>
          <p:cNvPicPr>
            <a:picLocks noChangeAspect="1"/>
          </p:cNvPicPr>
          <p:nvPr/>
        </p:nvPicPr>
        <p:blipFill>
          <a:blip r:embed="rId4"/>
          <a:stretch>
            <a:fillRect/>
          </a:stretch>
        </p:blipFill>
        <p:spPr>
          <a:xfrm rot="16200000">
            <a:off x="1705668" y="267602"/>
            <a:ext cx="4457700" cy="7411210"/>
          </a:xfrm>
          <a:prstGeom prst="rect">
            <a:avLst/>
          </a:prstGeom>
        </p:spPr>
      </p:pic>
    </p:spTree>
    <p:extLst>
      <p:ext uri="{BB962C8B-B14F-4D97-AF65-F5344CB8AC3E}">
        <p14:creationId xmlns:p14="http://schemas.microsoft.com/office/powerpoint/2010/main" val="376121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BE81D10B-7D9F-8E43-BC3E-314BA5F5BE49}"/>
              </a:ext>
            </a:extLst>
          </p:cNvPr>
          <p:cNvSpPr txBox="1"/>
          <p:nvPr/>
        </p:nvSpPr>
        <p:spPr>
          <a:xfrm>
            <a:off x="6550274" y="2654355"/>
            <a:ext cx="4889446" cy="2564805"/>
          </a:xfrm>
          <a:prstGeom prst="rect">
            <a:avLst/>
          </a:prstGeom>
          <a:solidFill>
            <a:schemeClr val="bg1"/>
          </a:solidFill>
          <a:ln>
            <a:noFill/>
          </a:ln>
        </p:spPr>
        <p:txBody>
          <a:bodyPr wrap="square" rtlCol="0">
            <a:spAutoFit/>
          </a:bodyPr>
          <a:lstStyle/>
          <a:p>
            <a:pPr algn="just">
              <a:spcAft>
                <a:spcPts val="400"/>
              </a:spcAft>
            </a:pPr>
            <a:r>
              <a:rPr lang="en-US" sz="2000" b="1" dirty="0">
                <a:solidFill>
                  <a:srgbClr val="002060"/>
                </a:solidFill>
              </a:rPr>
              <a:t>Participants’ reported use </a:t>
            </a:r>
            <a:r>
              <a:rPr lang="en-US" dirty="0"/>
              <a:t>of the Internet to inform themselves</a:t>
            </a:r>
          </a:p>
          <a:p>
            <a:pPr algn="just">
              <a:spcAft>
                <a:spcPts val="400"/>
              </a:spcAft>
            </a:pPr>
            <a:r>
              <a:rPr lang="en-US" dirty="0"/>
              <a:t>– whether in terms of the </a:t>
            </a:r>
            <a:r>
              <a:rPr lang="en-US" sz="2000" b="1" dirty="0">
                <a:solidFill>
                  <a:srgbClr val="002060"/>
                </a:solidFill>
              </a:rPr>
              <a:t>nature of the sources </a:t>
            </a:r>
            <a:r>
              <a:rPr lang="en-US" dirty="0"/>
              <a:t>they report consulting or in terms of the </a:t>
            </a:r>
            <a:r>
              <a:rPr lang="en-US" sz="2000" b="1" dirty="0">
                <a:solidFill>
                  <a:srgbClr val="002060"/>
                </a:solidFill>
              </a:rPr>
              <a:t>frequency</a:t>
            </a:r>
            <a:r>
              <a:rPr lang="en-US" b="1" dirty="0"/>
              <a:t> </a:t>
            </a:r>
            <a:r>
              <a:rPr lang="en-US" dirty="0"/>
              <a:t>with which they report doing so –</a:t>
            </a:r>
          </a:p>
          <a:p>
            <a:pPr algn="just">
              <a:spcAft>
                <a:spcPts val="400"/>
              </a:spcAft>
            </a:pPr>
            <a:r>
              <a:rPr lang="en-US" dirty="0"/>
              <a:t>only </a:t>
            </a:r>
            <a:r>
              <a:rPr lang="en-US" sz="2000" b="1" dirty="0">
                <a:solidFill>
                  <a:srgbClr val="002060"/>
                </a:solidFill>
              </a:rPr>
              <a:t>weakly corresponds to their effective online information behavior</a:t>
            </a:r>
            <a:r>
              <a:rPr lang="en-US" dirty="0"/>
              <a:t>, as measured by our study</a:t>
            </a:r>
          </a:p>
        </p:txBody>
      </p:sp>
      <p:sp>
        <p:nvSpPr>
          <p:cNvPr id="9" name="ZoneTexte 8">
            <a:extLst>
              <a:ext uri="{FF2B5EF4-FFF2-40B4-BE49-F238E27FC236}">
                <a16:creationId xmlns:a16="http://schemas.microsoft.com/office/drawing/2014/main" id="{D8B7BFA8-2BC2-41C8-8F35-5572D4627EC9}"/>
              </a:ext>
            </a:extLst>
          </p:cNvPr>
          <p:cNvSpPr txBox="1"/>
          <p:nvPr/>
        </p:nvSpPr>
        <p:spPr>
          <a:xfrm>
            <a:off x="1030193" y="799483"/>
            <a:ext cx="10542817" cy="523220"/>
          </a:xfrm>
          <a:prstGeom prst="rect">
            <a:avLst/>
          </a:prstGeom>
          <a:noFill/>
        </p:spPr>
        <p:txBody>
          <a:bodyPr wrap="square" rtlCol="0">
            <a:spAutoFit/>
          </a:bodyPr>
          <a:lstStyle/>
          <a:p>
            <a:r>
              <a:rPr lang="en-US" sz="2800" b="1" dirty="0">
                <a:solidFill>
                  <a:srgbClr val="002060"/>
                </a:solidFill>
              </a:rPr>
              <a:t>Discrepancy between perceived and effective information behavior</a:t>
            </a:r>
          </a:p>
        </p:txBody>
      </p:sp>
      <p:cxnSp>
        <p:nvCxnSpPr>
          <p:cNvPr id="10" name="Connecteur droit 9">
            <a:extLst>
              <a:ext uri="{FF2B5EF4-FFF2-40B4-BE49-F238E27FC236}">
                <a16:creationId xmlns:a16="http://schemas.microsoft.com/office/drawing/2014/main" id="{058F1103-2FDA-4A22-800C-A62CC04A68C6}"/>
              </a:ext>
            </a:extLst>
          </p:cNvPr>
          <p:cNvCxnSpPr>
            <a:cxnSpLocks/>
          </p:cNvCxnSpPr>
          <p:nvPr/>
        </p:nvCxnSpPr>
        <p:spPr>
          <a:xfrm>
            <a:off x="6096000" y="2321277"/>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5C83D3A-2B87-4343-8325-A4B9203A9D5E}"/>
              </a:ext>
            </a:extLst>
          </p:cNvPr>
          <p:cNvSpPr txBox="1"/>
          <p:nvPr/>
        </p:nvSpPr>
        <p:spPr>
          <a:xfrm>
            <a:off x="609611" y="3059593"/>
            <a:ext cx="5108132" cy="1508105"/>
          </a:xfrm>
          <a:prstGeom prst="rect">
            <a:avLst/>
          </a:prstGeom>
          <a:solidFill>
            <a:schemeClr val="bg1"/>
          </a:solidFill>
          <a:ln>
            <a:noFill/>
          </a:ln>
        </p:spPr>
        <p:txBody>
          <a:bodyPr wrap="square" rtlCol="0">
            <a:spAutoFit/>
          </a:bodyPr>
          <a:lstStyle/>
          <a:p>
            <a:pPr algn="ctr"/>
            <a:r>
              <a:rPr lang="en-US" sz="2400" b="1" i="1" dirty="0">
                <a:solidFill>
                  <a:srgbClr val="002060"/>
                </a:solidFill>
              </a:rPr>
              <a:t>Perceived</a:t>
            </a:r>
            <a:r>
              <a:rPr lang="en-US" sz="2400" dirty="0"/>
              <a:t> information behavior</a:t>
            </a:r>
            <a:endParaRPr lang="en-US" sz="2400" b="1" i="1" dirty="0">
              <a:solidFill>
                <a:srgbClr val="002060"/>
              </a:solidFill>
            </a:endParaRPr>
          </a:p>
          <a:p>
            <a:pPr algn="ctr"/>
            <a:r>
              <a:rPr lang="en-US" sz="4400" b="1" i="1" dirty="0">
                <a:solidFill>
                  <a:srgbClr val="C00000"/>
                </a:solidFill>
              </a:rPr>
              <a:t>≠</a:t>
            </a:r>
          </a:p>
          <a:p>
            <a:pPr algn="ctr"/>
            <a:r>
              <a:rPr lang="en-US" sz="2400" b="1" i="1" dirty="0">
                <a:solidFill>
                  <a:srgbClr val="002060"/>
                </a:solidFill>
              </a:rPr>
              <a:t>Effective</a:t>
            </a:r>
            <a:r>
              <a:rPr lang="en-US" sz="2400" dirty="0"/>
              <a:t> information behavior </a:t>
            </a:r>
            <a:endParaRPr lang="en-US" sz="2400" b="1" i="1" dirty="0">
              <a:solidFill>
                <a:srgbClr val="002060"/>
              </a:solidFill>
            </a:endParaRPr>
          </a:p>
        </p:txBody>
      </p:sp>
      <p:sp>
        <p:nvSpPr>
          <p:cNvPr id="3" name="Espace réservé du numéro de diapositive 2">
            <a:extLst>
              <a:ext uri="{FF2B5EF4-FFF2-40B4-BE49-F238E27FC236}">
                <a16:creationId xmlns:a16="http://schemas.microsoft.com/office/drawing/2014/main" id="{7FBC8844-488C-4EB7-B9B2-4868A9848E3C}"/>
              </a:ext>
            </a:extLst>
          </p:cNvPr>
          <p:cNvSpPr>
            <a:spLocks noGrp="1"/>
          </p:cNvSpPr>
          <p:nvPr>
            <p:ph type="sldNum" sz="quarter" idx="12"/>
          </p:nvPr>
        </p:nvSpPr>
        <p:spPr/>
        <p:txBody>
          <a:bodyPr/>
          <a:lstStyle/>
          <a:p>
            <a:fld id="{62D3552A-55C4-F049-9BC7-22640EB826DB}" type="slidenum">
              <a:rPr lang="fr-FR" smtClean="0"/>
              <a:t>16</a:t>
            </a:fld>
            <a:endParaRPr lang="fr-FR" dirty="0"/>
          </a:p>
        </p:txBody>
      </p:sp>
      <p:sp>
        <p:nvSpPr>
          <p:cNvPr id="13" name="Rectangle 12">
            <a:extLst>
              <a:ext uri="{FF2B5EF4-FFF2-40B4-BE49-F238E27FC236}">
                <a16:creationId xmlns:a16="http://schemas.microsoft.com/office/drawing/2014/main" id="{6FE6D849-0B41-4CB8-9F1C-0FC264449BA2}"/>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spTree>
    <p:extLst>
      <p:ext uri="{BB962C8B-B14F-4D97-AF65-F5344CB8AC3E}">
        <p14:creationId xmlns:p14="http://schemas.microsoft.com/office/powerpoint/2010/main" val="159206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BE81D10B-7D9F-8E43-BC3E-314BA5F5BE49}"/>
              </a:ext>
            </a:extLst>
          </p:cNvPr>
          <p:cNvSpPr txBox="1"/>
          <p:nvPr/>
        </p:nvSpPr>
        <p:spPr>
          <a:xfrm>
            <a:off x="6483628" y="2153999"/>
            <a:ext cx="5022737" cy="3754874"/>
          </a:xfrm>
          <a:prstGeom prst="rect">
            <a:avLst/>
          </a:prstGeom>
          <a:solidFill>
            <a:schemeClr val="bg1"/>
          </a:solidFill>
          <a:ln>
            <a:noFill/>
          </a:ln>
        </p:spPr>
        <p:txBody>
          <a:bodyPr wrap="square" rtlCol="0">
            <a:spAutoFit/>
          </a:bodyPr>
          <a:lstStyle/>
          <a:p>
            <a:pPr algn="just">
              <a:spcAft>
                <a:spcPts val="600"/>
              </a:spcAft>
            </a:pPr>
            <a:r>
              <a:rPr lang="en-US" sz="1600" b="1" dirty="0">
                <a:solidFill>
                  <a:schemeClr val="tx1">
                    <a:lumMod val="65000"/>
                    <a:lumOff val="35000"/>
                  </a:schemeClr>
                </a:solidFill>
              </a:rPr>
              <a:t>Graph Reading:</a:t>
            </a:r>
          </a:p>
          <a:p>
            <a:pPr algn="just">
              <a:spcAft>
                <a:spcPts val="600"/>
              </a:spcAft>
            </a:pPr>
            <a:r>
              <a:rPr lang="en-US" sz="1600" dirty="0">
                <a:solidFill>
                  <a:schemeClr val="tx1">
                    <a:lumMod val="65000"/>
                    <a:lumOff val="35000"/>
                  </a:schemeClr>
                </a:solidFill>
              </a:rPr>
              <a:t>39% of participants reported consulting </a:t>
            </a:r>
            <a:r>
              <a:rPr lang="en-US" sz="1600" i="1" dirty="0">
                <a:solidFill>
                  <a:schemeClr val="tx1">
                    <a:lumMod val="65000"/>
                    <a:lumOff val="35000"/>
                  </a:schemeClr>
                </a:solidFill>
              </a:rPr>
              <a:t>20 Minutes </a:t>
            </a:r>
            <a:r>
              <a:rPr lang="en-US" sz="1600" dirty="0">
                <a:solidFill>
                  <a:schemeClr val="tx1">
                    <a:lumMod val="65000"/>
                    <a:lumOff val="35000"/>
                  </a:schemeClr>
                </a:solidFill>
              </a:rPr>
              <a:t> on the Internet to inform themselves during the study’s 30-day period. </a:t>
            </a:r>
          </a:p>
          <a:p>
            <a:pPr algn="just">
              <a:spcAft>
                <a:spcPts val="600"/>
              </a:spcAft>
            </a:pPr>
            <a:r>
              <a:rPr lang="en-US" sz="1600" dirty="0">
                <a:solidFill>
                  <a:schemeClr val="tx1">
                    <a:lumMod val="65000"/>
                    <a:lumOff val="35000"/>
                  </a:schemeClr>
                </a:solidFill>
              </a:rPr>
              <a:t>28% of participants did effectively consult </a:t>
            </a:r>
            <a:r>
              <a:rPr lang="en-US" sz="1600" i="1" dirty="0">
                <a:solidFill>
                  <a:schemeClr val="tx1">
                    <a:lumMod val="65000"/>
                    <a:lumOff val="35000"/>
                  </a:schemeClr>
                </a:solidFill>
              </a:rPr>
              <a:t>20 Minutes </a:t>
            </a:r>
            <a:r>
              <a:rPr lang="en-US" sz="1600" dirty="0">
                <a:solidFill>
                  <a:schemeClr val="tx1">
                    <a:lumMod val="65000"/>
                    <a:lumOff val="35000"/>
                  </a:schemeClr>
                </a:solidFill>
              </a:rPr>
              <a:t>at least once on the Internet during this period,</a:t>
            </a:r>
          </a:p>
          <a:p>
            <a:pPr algn="just">
              <a:spcAft>
                <a:spcPts val="600"/>
              </a:spcAft>
            </a:pPr>
            <a:r>
              <a:rPr lang="en-US" sz="1600" dirty="0">
                <a:solidFill>
                  <a:schemeClr val="tx1">
                    <a:lumMod val="65000"/>
                    <a:lumOff val="35000"/>
                  </a:schemeClr>
                </a:solidFill>
              </a:rPr>
              <a:t>corresponding to a 26.7% decrease</a:t>
            </a:r>
          </a:p>
          <a:p>
            <a:pPr algn="just">
              <a:spcAft>
                <a:spcPts val="600"/>
              </a:spcAft>
            </a:pPr>
            <a:endParaRPr lang="en-US" sz="1600" dirty="0">
              <a:solidFill>
                <a:schemeClr val="tx1">
                  <a:lumMod val="65000"/>
                  <a:lumOff val="35000"/>
                </a:schemeClr>
              </a:solidFill>
            </a:endParaRPr>
          </a:p>
          <a:p>
            <a:pPr algn="just">
              <a:spcAft>
                <a:spcPts val="600"/>
              </a:spcAft>
            </a:pPr>
            <a:r>
              <a:rPr lang="en-US" sz="1600" b="1" dirty="0">
                <a:solidFill>
                  <a:schemeClr val="tx1">
                    <a:lumMod val="65000"/>
                    <a:lumOff val="35000"/>
                  </a:schemeClr>
                </a:solidFill>
              </a:rPr>
              <a:t>Note:</a:t>
            </a:r>
          </a:p>
          <a:p>
            <a:pPr algn="just">
              <a:spcAft>
                <a:spcPts val="600"/>
              </a:spcAft>
            </a:pPr>
            <a:r>
              <a:rPr lang="en-US" sz="1600" dirty="0">
                <a:solidFill>
                  <a:schemeClr val="tx1">
                    <a:lumMod val="65000"/>
                    <a:lumOff val="35000"/>
                  </a:schemeClr>
                </a:solidFill>
              </a:rPr>
              <a:t>The effective consultation of Brut is underestimated because this media is meant to be viewed directly on the personal “walls” or “feeds” of social network users, which could not be accounted for in our study. </a:t>
            </a:r>
          </a:p>
        </p:txBody>
      </p:sp>
      <p:cxnSp>
        <p:nvCxnSpPr>
          <p:cNvPr id="10" name="Connecteur droit 9">
            <a:extLst>
              <a:ext uri="{FF2B5EF4-FFF2-40B4-BE49-F238E27FC236}">
                <a16:creationId xmlns:a16="http://schemas.microsoft.com/office/drawing/2014/main" id="{058F1103-2FDA-4A22-800C-A62CC04A68C6}"/>
              </a:ext>
            </a:extLst>
          </p:cNvPr>
          <p:cNvCxnSpPr>
            <a:cxnSpLocks/>
          </p:cNvCxnSpPr>
          <p:nvPr/>
        </p:nvCxnSpPr>
        <p:spPr>
          <a:xfrm>
            <a:off x="6214538" y="2414411"/>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7FBC8844-488C-4EB7-B9B2-4868A9848E3C}"/>
              </a:ext>
            </a:extLst>
          </p:cNvPr>
          <p:cNvSpPr>
            <a:spLocks noGrp="1"/>
          </p:cNvSpPr>
          <p:nvPr>
            <p:ph type="sldNum" sz="quarter" idx="12"/>
          </p:nvPr>
        </p:nvSpPr>
        <p:spPr/>
        <p:txBody>
          <a:bodyPr/>
          <a:lstStyle/>
          <a:p>
            <a:fld id="{62D3552A-55C4-F049-9BC7-22640EB826DB}" type="slidenum">
              <a:rPr lang="fr-FR" smtClean="0"/>
              <a:t>17</a:t>
            </a:fld>
            <a:endParaRPr lang="fr-FR" dirty="0"/>
          </a:p>
        </p:txBody>
      </p:sp>
      <p:sp>
        <p:nvSpPr>
          <p:cNvPr id="13" name="Rectangle 12">
            <a:extLst>
              <a:ext uri="{FF2B5EF4-FFF2-40B4-BE49-F238E27FC236}">
                <a16:creationId xmlns:a16="http://schemas.microsoft.com/office/drawing/2014/main" id="{6FE6D849-0B41-4CB8-9F1C-0FC264449BA2}"/>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2" name="Image 1">
            <a:extLst>
              <a:ext uri="{FF2B5EF4-FFF2-40B4-BE49-F238E27FC236}">
                <a16:creationId xmlns:a16="http://schemas.microsoft.com/office/drawing/2014/main" id="{AF6BCA9C-8AB0-3C44-8D8E-2CC60317CD71}"/>
              </a:ext>
            </a:extLst>
          </p:cNvPr>
          <p:cNvPicPr>
            <a:picLocks noChangeAspect="1"/>
          </p:cNvPicPr>
          <p:nvPr/>
        </p:nvPicPr>
        <p:blipFill>
          <a:blip r:embed="rId3"/>
          <a:stretch>
            <a:fillRect/>
          </a:stretch>
        </p:blipFill>
        <p:spPr>
          <a:xfrm>
            <a:off x="835766" y="1577849"/>
            <a:ext cx="5022737" cy="5052335"/>
          </a:xfrm>
          <a:prstGeom prst="rect">
            <a:avLst/>
          </a:prstGeom>
        </p:spPr>
      </p:pic>
      <p:sp>
        <p:nvSpPr>
          <p:cNvPr id="14" name="ZoneTexte 13">
            <a:extLst>
              <a:ext uri="{FF2B5EF4-FFF2-40B4-BE49-F238E27FC236}">
                <a16:creationId xmlns:a16="http://schemas.microsoft.com/office/drawing/2014/main" id="{F87A8977-D7F3-0E4B-ACA0-3E1F064C1747}"/>
              </a:ext>
            </a:extLst>
          </p:cNvPr>
          <p:cNvSpPr txBox="1"/>
          <p:nvPr/>
        </p:nvSpPr>
        <p:spPr>
          <a:xfrm>
            <a:off x="1030193" y="799483"/>
            <a:ext cx="10542817" cy="523220"/>
          </a:xfrm>
          <a:prstGeom prst="rect">
            <a:avLst/>
          </a:prstGeom>
          <a:noFill/>
        </p:spPr>
        <p:txBody>
          <a:bodyPr wrap="square" rtlCol="0">
            <a:spAutoFit/>
          </a:bodyPr>
          <a:lstStyle/>
          <a:p>
            <a:r>
              <a:rPr lang="en-US" sz="2800" b="1" dirty="0">
                <a:solidFill>
                  <a:srgbClr val="002060"/>
                </a:solidFill>
              </a:rPr>
              <a:t>Discrepancy between perceived and effective information behavior</a:t>
            </a:r>
          </a:p>
        </p:txBody>
      </p:sp>
      <p:pic>
        <p:nvPicPr>
          <p:cNvPr id="9" name="Picture 8" descr="Timeline&#10;&#10;Description automatically generated">
            <a:extLst>
              <a:ext uri="{FF2B5EF4-FFF2-40B4-BE49-F238E27FC236}">
                <a16:creationId xmlns:a16="http://schemas.microsoft.com/office/drawing/2014/main" id="{B67ECC27-402C-A243-84EA-27DFB99D1D6E}"/>
              </a:ext>
            </a:extLst>
          </p:cNvPr>
          <p:cNvPicPr>
            <a:picLocks noChangeAspect="1"/>
          </p:cNvPicPr>
          <p:nvPr/>
        </p:nvPicPr>
        <p:blipFill>
          <a:blip r:embed="rId4"/>
          <a:stretch>
            <a:fillRect/>
          </a:stretch>
        </p:blipFill>
        <p:spPr>
          <a:xfrm>
            <a:off x="814813" y="1577849"/>
            <a:ext cx="5022736" cy="5052335"/>
          </a:xfrm>
          <a:prstGeom prst="rect">
            <a:avLst/>
          </a:prstGeom>
        </p:spPr>
      </p:pic>
    </p:spTree>
    <p:extLst>
      <p:ext uri="{BB962C8B-B14F-4D97-AF65-F5344CB8AC3E}">
        <p14:creationId xmlns:p14="http://schemas.microsoft.com/office/powerpoint/2010/main" val="125602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0" name="Connecteur droit 9">
            <a:extLst>
              <a:ext uri="{FF2B5EF4-FFF2-40B4-BE49-F238E27FC236}">
                <a16:creationId xmlns:a16="http://schemas.microsoft.com/office/drawing/2014/main" id="{058F1103-2FDA-4A22-800C-A62CC04A68C6}"/>
              </a:ext>
            </a:extLst>
          </p:cNvPr>
          <p:cNvCxnSpPr>
            <a:cxnSpLocks/>
          </p:cNvCxnSpPr>
          <p:nvPr/>
        </p:nvCxnSpPr>
        <p:spPr>
          <a:xfrm>
            <a:off x="6214538" y="2414411"/>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7FBC8844-488C-4EB7-B9B2-4868A9848E3C}"/>
              </a:ext>
            </a:extLst>
          </p:cNvPr>
          <p:cNvSpPr>
            <a:spLocks noGrp="1"/>
          </p:cNvSpPr>
          <p:nvPr>
            <p:ph type="sldNum" sz="quarter" idx="12"/>
          </p:nvPr>
        </p:nvSpPr>
        <p:spPr/>
        <p:txBody>
          <a:bodyPr/>
          <a:lstStyle/>
          <a:p>
            <a:fld id="{62D3552A-55C4-F049-9BC7-22640EB826DB}" type="slidenum">
              <a:rPr lang="fr-FR" smtClean="0"/>
              <a:t>18</a:t>
            </a:fld>
            <a:endParaRPr lang="fr-FR" dirty="0"/>
          </a:p>
        </p:txBody>
      </p:sp>
      <p:sp>
        <p:nvSpPr>
          <p:cNvPr id="13" name="Rectangle 12">
            <a:extLst>
              <a:ext uri="{FF2B5EF4-FFF2-40B4-BE49-F238E27FC236}">
                <a16:creationId xmlns:a16="http://schemas.microsoft.com/office/drawing/2014/main" id="{6FE6D849-0B41-4CB8-9F1C-0FC264449BA2}"/>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9" name="Image 8">
            <a:extLst>
              <a:ext uri="{FF2B5EF4-FFF2-40B4-BE49-F238E27FC236}">
                <a16:creationId xmlns:a16="http://schemas.microsoft.com/office/drawing/2014/main" id="{1A727C1F-142A-3C48-B0BE-E26AAF0376AE}"/>
              </a:ext>
            </a:extLst>
          </p:cNvPr>
          <p:cNvPicPr>
            <a:picLocks noChangeAspect="1"/>
          </p:cNvPicPr>
          <p:nvPr/>
        </p:nvPicPr>
        <p:blipFill>
          <a:blip r:embed="rId3"/>
          <a:stretch>
            <a:fillRect/>
          </a:stretch>
        </p:blipFill>
        <p:spPr>
          <a:xfrm>
            <a:off x="431800" y="2782603"/>
            <a:ext cx="5409648" cy="2463800"/>
          </a:xfrm>
          <a:prstGeom prst="rect">
            <a:avLst/>
          </a:prstGeom>
        </p:spPr>
      </p:pic>
      <p:sp>
        <p:nvSpPr>
          <p:cNvPr id="15" name="ZoneTexte 14">
            <a:extLst>
              <a:ext uri="{FF2B5EF4-FFF2-40B4-BE49-F238E27FC236}">
                <a16:creationId xmlns:a16="http://schemas.microsoft.com/office/drawing/2014/main" id="{0A48B88E-AB9D-9445-9197-7FC6F20877C4}"/>
              </a:ext>
            </a:extLst>
          </p:cNvPr>
          <p:cNvSpPr txBox="1"/>
          <p:nvPr/>
        </p:nvSpPr>
        <p:spPr>
          <a:xfrm>
            <a:off x="1030193" y="799483"/>
            <a:ext cx="10542817" cy="523220"/>
          </a:xfrm>
          <a:prstGeom prst="rect">
            <a:avLst/>
          </a:prstGeom>
          <a:noFill/>
        </p:spPr>
        <p:txBody>
          <a:bodyPr wrap="square" rtlCol="0">
            <a:spAutoFit/>
          </a:bodyPr>
          <a:lstStyle/>
          <a:p>
            <a:r>
              <a:rPr lang="en-US" sz="2800" b="1" dirty="0">
                <a:solidFill>
                  <a:srgbClr val="002060"/>
                </a:solidFill>
              </a:rPr>
              <a:t>The French do not seem to be enclosed in echo chambers</a:t>
            </a:r>
          </a:p>
        </p:txBody>
      </p:sp>
      <p:sp>
        <p:nvSpPr>
          <p:cNvPr id="16" name="ZoneTexte 15">
            <a:extLst>
              <a:ext uri="{FF2B5EF4-FFF2-40B4-BE49-F238E27FC236}">
                <a16:creationId xmlns:a16="http://schemas.microsoft.com/office/drawing/2014/main" id="{CD0C4C75-E86B-1946-AC59-07429189CD81}"/>
              </a:ext>
            </a:extLst>
          </p:cNvPr>
          <p:cNvSpPr txBox="1"/>
          <p:nvPr/>
        </p:nvSpPr>
        <p:spPr>
          <a:xfrm>
            <a:off x="6483628" y="2583342"/>
            <a:ext cx="5022737" cy="2877711"/>
          </a:xfrm>
          <a:prstGeom prst="rect">
            <a:avLst/>
          </a:prstGeom>
          <a:noFill/>
        </p:spPr>
        <p:txBody>
          <a:bodyPr wrap="square" rtlCol="0">
            <a:spAutoFit/>
          </a:bodyPr>
          <a:lstStyle/>
          <a:p>
            <a:endParaRPr lang="en-US" dirty="0"/>
          </a:p>
          <a:p>
            <a:r>
              <a:rPr lang="en-US" dirty="0"/>
              <a:t>The participants in our study do </a:t>
            </a:r>
            <a:r>
              <a:rPr lang="en-US" b="1" dirty="0">
                <a:solidFill>
                  <a:srgbClr val="002060"/>
                </a:solidFill>
              </a:rPr>
              <a:t>not seem to be enclosed in echo chambers </a:t>
            </a:r>
            <a:r>
              <a:rPr lang="en-US" dirty="0"/>
              <a:t>based on the supposed  </a:t>
            </a:r>
            <a:r>
              <a:rPr lang="en-US" b="1" dirty="0">
                <a:solidFill>
                  <a:srgbClr val="002060"/>
                </a:solidFill>
              </a:rPr>
              <a:t>political orientation </a:t>
            </a:r>
            <a:r>
              <a:rPr lang="en-US" dirty="0"/>
              <a:t>of information sources</a:t>
            </a:r>
          </a:p>
          <a:p>
            <a:endParaRPr lang="en-US" dirty="0"/>
          </a:p>
          <a:p>
            <a:pPr>
              <a:spcAft>
                <a:spcPts val="600"/>
              </a:spcAft>
            </a:pPr>
            <a:r>
              <a:rPr lang="en-US" dirty="0"/>
              <a:t>A result </a:t>
            </a:r>
            <a:r>
              <a:rPr lang="en-US" b="1" dirty="0">
                <a:solidFill>
                  <a:srgbClr val="002060"/>
                </a:solidFill>
              </a:rPr>
              <a:t>consistent</a:t>
            </a:r>
            <a:r>
              <a:rPr lang="en-US" dirty="0"/>
              <a:t> with those of the Fondation Descartes study on the “new political-media landscape in France”:</a:t>
            </a:r>
            <a:endParaRPr lang="en-US" b="1" dirty="0">
              <a:solidFill>
                <a:srgbClr val="002060"/>
              </a:solidFill>
            </a:endParaRPr>
          </a:p>
          <a:p>
            <a:r>
              <a:rPr lang="en-US" sz="1600" dirty="0">
                <a:hlinkClick r:id="rId4"/>
              </a:rPr>
              <a:t>https://</a:t>
            </a:r>
            <a:r>
              <a:rPr lang="en-US" sz="1600" dirty="0" err="1">
                <a:hlinkClick r:id="rId4"/>
              </a:rPr>
              <a:t>www.fondationdescartes.org</a:t>
            </a:r>
            <a:r>
              <a:rPr lang="en-US" sz="1600" dirty="0">
                <a:hlinkClick r:id="rId4"/>
              </a:rPr>
              <a:t>/</a:t>
            </a:r>
            <a:r>
              <a:rPr lang="en-US" sz="1600" dirty="0" err="1">
                <a:hlinkClick r:id="rId4"/>
              </a:rPr>
              <a:t>en</a:t>
            </a:r>
            <a:r>
              <a:rPr lang="en-US" sz="1600" dirty="0">
                <a:hlinkClick r:id="rId4"/>
              </a:rPr>
              <a:t>/2020/11/visualization-of-the-new-political-media-landscape-in-</a:t>
            </a:r>
            <a:r>
              <a:rPr lang="en-US" sz="1600" dirty="0" err="1">
                <a:hlinkClick r:id="rId4"/>
              </a:rPr>
              <a:t>france</a:t>
            </a:r>
            <a:r>
              <a:rPr lang="en-US" sz="1600" dirty="0">
                <a:hlinkClick r:id="rId4"/>
              </a:rPr>
              <a:t>/</a:t>
            </a:r>
            <a:endParaRPr lang="en-US" sz="1600" dirty="0"/>
          </a:p>
        </p:txBody>
      </p:sp>
      <p:pic>
        <p:nvPicPr>
          <p:cNvPr id="8" name="Picture 7" descr="Table&#10;&#10;Description automatically generated">
            <a:extLst>
              <a:ext uri="{FF2B5EF4-FFF2-40B4-BE49-F238E27FC236}">
                <a16:creationId xmlns:a16="http://schemas.microsoft.com/office/drawing/2014/main" id="{2ABC2FBE-67CD-594D-A1DF-7426133F9CED}"/>
              </a:ext>
            </a:extLst>
          </p:cNvPr>
          <p:cNvPicPr>
            <a:picLocks noChangeAspect="1"/>
          </p:cNvPicPr>
          <p:nvPr/>
        </p:nvPicPr>
        <p:blipFill>
          <a:blip r:embed="rId5"/>
          <a:stretch>
            <a:fillRect/>
          </a:stretch>
        </p:blipFill>
        <p:spPr>
          <a:xfrm>
            <a:off x="431801" y="2782603"/>
            <a:ext cx="5409647" cy="2620670"/>
          </a:xfrm>
          <a:prstGeom prst="rect">
            <a:avLst/>
          </a:prstGeom>
        </p:spPr>
      </p:pic>
    </p:spTree>
    <p:extLst>
      <p:ext uri="{BB962C8B-B14F-4D97-AF65-F5344CB8AC3E}">
        <p14:creationId xmlns:p14="http://schemas.microsoft.com/office/powerpoint/2010/main" val="349633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ZoneTexte 9">
            <a:extLst>
              <a:ext uri="{FF2B5EF4-FFF2-40B4-BE49-F238E27FC236}">
                <a16:creationId xmlns:a16="http://schemas.microsoft.com/office/drawing/2014/main" id="{41705436-858A-484F-8AA6-DB88431825D5}"/>
              </a:ext>
            </a:extLst>
          </p:cNvPr>
          <p:cNvSpPr txBox="1"/>
          <p:nvPr/>
        </p:nvSpPr>
        <p:spPr>
          <a:xfrm>
            <a:off x="6540437" y="3070085"/>
            <a:ext cx="4476603" cy="1231106"/>
          </a:xfrm>
          <a:prstGeom prst="rect">
            <a:avLst/>
          </a:prstGeom>
          <a:solidFill>
            <a:schemeClr val="bg1"/>
          </a:solidFill>
          <a:ln>
            <a:noFill/>
          </a:ln>
        </p:spPr>
        <p:txBody>
          <a:bodyPr wrap="square" rtlCol="0">
            <a:spAutoFit/>
          </a:bodyPr>
          <a:lstStyle/>
          <a:p>
            <a:pPr algn="just"/>
            <a:r>
              <a:rPr lang="en-US" dirty="0"/>
              <a:t>We observed only a </a:t>
            </a:r>
            <a:r>
              <a:rPr lang="en-US" sz="2000" b="1" dirty="0">
                <a:solidFill>
                  <a:srgbClr val="002060"/>
                </a:solidFill>
              </a:rPr>
              <a:t>very weak relationship </a:t>
            </a:r>
            <a:r>
              <a:rPr lang="en-US" dirty="0"/>
              <a:t>between the online </a:t>
            </a:r>
            <a:r>
              <a:rPr lang="en-US" b="1" dirty="0">
                <a:solidFill>
                  <a:srgbClr val="002060"/>
                </a:solidFill>
              </a:rPr>
              <a:t>consultation</a:t>
            </a:r>
            <a:r>
              <a:rPr lang="en-US" dirty="0"/>
              <a:t> of information sources and participants’ reported level of </a:t>
            </a:r>
            <a:r>
              <a:rPr lang="en-US" b="1" dirty="0">
                <a:solidFill>
                  <a:srgbClr val="002060"/>
                </a:solidFill>
              </a:rPr>
              <a:t>trust</a:t>
            </a:r>
            <a:r>
              <a:rPr lang="en-US" dirty="0"/>
              <a:t> in these sources</a:t>
            </a:r>
          </a:p>
        </p:txBody>
      </p:sp>
      <p:sp>
        <p:nvSpPr>
          <p:cNvPr id="9" name="ZoneTexte 8">
            <a:extLst>
              <a:ext uri="{FF2B5EF4-FFF2-40B4-BE49-F238E27FC236}">
                <a16:creationId xmlns:a16="http://schemas.microsoft.com/office/drawing/2014/main" id="{A2589105-E2DE-48E2-80B6-AE4807392C66}"/>
              </a:ext>
            </a:extLst>
          </p:cNvPr>
          <p:cNvSpPr txBox="1"/>
          <p:nvPr/>
        </p:nvSpPr>
        <p:spPr>
          <a:xfrm>
            <a:off x="1030194" y="799483"/>
            <a:ext cx="10216926" cy="523220"/>
          </a:xfrm>
          <a:prstGeom prst="rect">
            <a:avLst/>
          </a:prstGeom>
          <a:noFill/>
        </p:spPr>
        <p:txBody>
          <a:bodyPr wrap="square" rtlCol="0">
            <a:spAutoFit/>
          </a:bodyPr>
          <a:lstStyle/>
          <a:p>
            <a:r>
              <a:rPr lang="en-US" sz="2800" b="1" dirty="0">
                <a:solidFill>
                  <a:srgbClr val="002060"/>
                </a:solidFill>
              </a:rPr>
              <a:t>Level of trust does not determine information behavior</a:t>
            </a:r>
          </a:p>
        </p:txBody>
      </p:sp>
      <p:cxnSp>
        <p:nvCxnSpPr>
          <p:cNvPr id="11" name="Connecteur droit 10">
            <a:extLst>
              <a:ext uri="{FF2B5EF4-FFF2-40B4-BE49-F238E27FC236}">
                <a16:creationId xmlns:a16="http://schemas.microsoft.com/office/drawing/2014/main" id="{F4CA18C6-976D-4BB2-875C-C7F8A3A831D8}"/>
              </a:ext>
            </a:extLst>
          </p:cNvPr>
          <p:cNvCxnSpPr>
            <a:cxnSpLocks/>
          </p:cNvCxnSpPr>
          <p:nvPr/>
        </p:nvCxnSpPr>
        <p:spPr>
          <a:xfrm>
            <a:off x="6096000" y="2321277"/>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7F93AF26-50FA-9541-84B6-5DF160C0FA35}"/>
              </a:ext>
            </a:extLst>
          </p:cNvPr>
          <p:cNvGrpSpPr/>
          <p:nvPr/>
        </p:nvGrpSpPr>
        <p:grpSpPr>
          <a:xfrm>
            <a:off x="1501094" y="3054696"/>
            <a:ext cx="4072253" cy="1569660"/>
            <a:chOff x="1501094" y="3054696"/>
            <a:chExt cx="4072253" cy="1569660"/>
          </a:xfrm>
        </p:grpSpPr>
        <p:sp>
          <p:nvSpPr>
            <p:cNvPr id="14" name="ZoneTexte 13">
              <a:extLst>
                <a:ext uri="{FF2B5EF4-FFF2-40B4-BE49-F238E27FC236}">
                  <a16:creationId xmlns:a16="http://schemas.microsoft.com/office/drawing/2014/main" id="{909919DF-025A-EB45-9D2A-A4BC7D82E091}"/>
                </a:ext>
              </a:extLst>
            </p:cNvPr>
            <p:cNvSpPr txBox="1"/>
            <p:nvPr/>
          </p:nvSpPr>
          <p:spPr>
            <a:xfrm>
              <a:off x="1501094" y="3054696"/>
              <a:ext cx="4072253" cy="1569660"/>
            </a:xfrm>
            <a:prstGeom prst="rect">
              <a:avLst/>
            </a:prstGeom>
            <a:solidFill>
              <a:schemeClr val="bg1"/>
            </a:solidFill>
            <a:ln>
              <a:noFill/>
            </a:ln>
          </p:spPr>
          <p:txBody>
            <a:bodyPr wrap="square" rtlCol="0">
              <a:spAutoFit/>
            </a:bodyPr>
            <a:lstStyle/>
            <a:p>
              <a:pPr algn="ctr"/>
              <a:r>
                <a:rPr lang="fr-CH" sz="2400" b="1" dirty="0">
                  <a:solidFill>
                    <a:srgbClr val="002060"/>
                  </a:solidFill>
                </a:rPr>
                <a:t>Trust </a:t>
              </a:r>
              <a:r>
                <a:rPr lang="fr-CH" sz="2400" dirty="0"/>
                <a:t>in a source</a:t>
              </a:r>
            </a:p>
            <a:p>
              <a:pPr algn="ctr"/>
              <a:endParaRPr lang="fr-CH" sz="2400" dirty="0"/>
            </a:p>
            <a:p>
              <a:pPr algn="ctr"/>
              <a:endParaRPr lang="fr-CH" sz="2400" b="1" dirty="0"/>
            </a:p>
            <a:p>
              <a:pPr algn="ctr"/>
              <a:r>
                <a:rPr lang="fr-CH" sz="2400" b="1" dirty="0">
                  <a:solidFill>
                    <a:srgbClr val="002060"/>
                  </a:solidFill>
                </a:rPr>
                <a:t>Consultation</a:t>
              </a:r>
              <a:r>
                <a:rPr lang="fr-CH" sz="2400" dirty="0"/>
                <a:t> of a source</a:t>
              </a:r>
            </a:p>
          </p:txBody>
        </p:sp>
        <p:sp>
          <p:nvSpPr>
            <p:cNvPr id="2" name="Flèche : bas 1">
              <a:extLst>
                <a:ext uri="{FF2B5EF4-FFF2-40B4-BE49-F238E27FC236}">
                  <a16:creationId xmlns:a16="http://schemas.microsoft.com/office/drawing/2014/main" id="{507C52E4-79C5-44D9-9065-B5A2FE7A2E2E}"/>
                </a:ext>
              </a:extLst>
            </p:cNvPr>
            <p:cNvSpPr/>
            <p:nvPr/>
          </p:nvSpPr>
          <p:spPr>
            <a:xfrm>
              <a:off x="3207957" y="3575885"/>
              <a:ext cx="618707" cy="565464"/>
            </a:xfrm>
            <a:prstGeom prst="downArrow">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Signe de multiplication 11">
              <a:extLst>
                <a:ext uri="{FF2B5EF4-FFF2-40B4-BE49-F238E27FC236}">
                  <a16:creationId xmlns:a16="http://schemas.microsoft.com/office/drawing/2014/main" id="{C1408AE7-63E5-4D13-B0D9-5EE71B7A4382}"/>
                </a:ext>
              </a:extLst>
            </p:cNvPr>
            <p:cNvSpPr/>
            <p:nvPr/>
          </p:nvSpPr>
          <p:spPr>
            <a:xfrm>
              <a:off x="3142269" y="3520378"/>
              <a:ext cx="729761" cy="615517"/>
            </a:xfrm>
            <a:prstGeom prst="mathMultiply">
              <a:avLst>
                <a:gd name="adj1" fmla="val 20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7" name="Espace réservé du numéro de diapositive 16">
            <a:extLst>
              <a:ext uri="{FF2B5EF4-FFF2-40B4-BE49-F238E27FC236}">
                <a16:creationId xmlns:a16="http://schemas.microsoft.com/office/drawing/2014/main" id="{F08F806D-62B4-4CFF-99E5-29541E92C4B8}"/>
              </a:ext>
            </a:extLst>
          </p:cNvPr>
          <p:cNvSpPr>
            <a:spLocks noGrp="1"/>
          </p:cNvSpPr>
          <p:nvPr>
            <p:ph type="sldNum" sz="quarter" idx="12"/>
          </p:nvPr>
        </p:nvSpPr>
        <p:spPr/>
        <p:txBody>
          <a:bodyPr/>
          <a:lstStyle/>
          <a:p>
            <a:fld id="{62D3552A-55C4-F049-9BC7-22640EB826DB}" type="slidenum">
              <a:rPr lang="fr-FR" smtClean="0"/>
              <a:t>19</a:t>
            </a:fld>
            <a:endParaRPr lang="fr-FR" dirty="0"/>
          </a:p>
        </p:txBody>
      </p:sp>
      <p:sp>
        <p:nvSpPr>
          <p:cNvPr id="18" name="Rectangle 17">
            <a:extLst>
              <a:ext uri="{FF2B5EF4-FFF2-40B4-BE49-F238E27FC236}">
                <a16:creationId xmlns:a16="http://schemas.microsoft.com/office/drawing/2014/main" id="{6ACD1A99-6788-4F27-B0E8-B92F7C9957D8}"/>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spTree>
    <p:extLst>
      <p:ext uri="{BB962C8B-B14F-4D97-AF65-F5344CB8AC3E}">
        <p14:creationId xmlns:p14="http://schemas.microsoft.com/office/powerpoint/2010/main" val="135836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74C00C5-80DA-4DB6-B922-705EE062F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21" y="855492"/>
            <a:ext cx="2700000" cy="75245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2374FDB-5A2F-4C18-9036-6B2DE3D84028}"/>
              </a:ext>
            </a:extLst>
          </p:cNvPr>
          <p:cNvSpPr/>
          <p:nvPr/>
        </p:nvSpPr>
        <p:spPr>
          <a:xfrm>
            <a:off x="7185350" y="1973063"/>
            <a:ext cx="4500111" cy="108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dirty="0"/>
              <a:t>Executive Board</a:t>
            </a:r>
          </a:p>
          <a:p>
            <a:pPr algn="ctr">
              <a:spcAft>
                <a:spcPts val="300"/>
              </a:spcAft>
            </a:pPr>
            <a:r>
              <a:rPr lang="en-US" sz="1400" dirty="0">
                <a:solidFill>
                  <a:schemeClr val="bg1">
                    <a:lumMod val="95000"/>
                  </a:schemeClr>
                </a:solidFill>
              </a:rPr>
              <a:t>9 members</a:t>
            </a:r>
          </a:p>
          <a:p>
            <a:pPr algn="ctr"/>
            <a:r>
              <a:rPr lang="en-US" sz="1400" dirty="0">
                <a:solidFill>
                  <a:schemeClr val="bg1">
                    <a:lumMod val="95000"/>
                  </a:schemeClr>
                </a:solidFill>
              </a:rPr>
              <a:t>President: </a:t>
            </a:r>
            <a:r>
              <a:rPr lang="en-US" sz="1400" b="1" dirty="0">
                <a:solidFill>
                  <a:schemeClr val="bg1">
                    <a:lumMod val="95000"/>
                  </a:schemeClr>
                </a:solidFill>
              </a:rPr>
              <a:t>Jean-Philippe Hecketsweiler</a:t>
            </a:r>
          </a:p>
          <a:p>
            <a:pPr algn="ctr"/>
            <a:r>
              <a:rPr lang="en-US" sz="1400" dirty="0">
                <a:solidFill>
                  <a:schemeClr val="bg1">
                    <a:lumMod val="95000"/>
                  </a:schemeClr>
                </a:solidFill>
              </a:rPr>
              <a:t>President of the Fondation Descartes</a:t>
            </a:r>
            <a:endParaRPr lang="en-US" sz="1600" dirty="0">
              <a:solidFill>
                <a:schemeClr val="bg1">
                  <a:lumMod val="95000"/>
                </a:schemeClr>
              </a:solidFill>
            </a:endParaRPr>
          </a:p>
        </p:txBody>
      </p:sp>
      <p:sp>
        <p:nvSpPr>
          <p:cNvPr id="24" name="Rectangle 23">
            <a:extLst>
              <a:ext uri="{FF2B5EF4-FFF2-40B4-BE49-F238E27FC236}">
                <a16:creationId xmlns:a16="http://schemas.microsoft.com/office/drawing/2014/main" id="{95C870B8-2C94-4D13-B61F-4B29B683FC1E}"/>
              </a:ext>
            </a:extLst>
          </p:cNvPr>
          <p:cNvSpPr/>
          <p:nvPr/>
        </p:nvSpPr>
        <p:spPr>
          <a:xfrm>
            <a:off x="7185351" y="3221190"/>
            <a:ext cx="4500109" cy="108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dirty="0"/>
              <a:t>Scientific Committee</a:t>
            </a:r>
            <a:endParaRPr lang="en-US" sz="1400" dirty="0">
              <a:solidFill>
                <a:schemeClr val="bg1">
                  <a:lumMod val="95000"/>
                </a:schemeClr>
              </a:solidFill>
            </a:endParaRPr>
          </a:p>
          <a:p>
            <a:pPr algn="ctr">
              <a:spcAft>
                <a:spcPts val="300"/>
              </a:spcAft>
            </a:pPr>
            <a:r>
              <a:rPr lang="en-US" sz="1400" dirty="0">
                <a:solidFill>
                  <a:schemeClr val="bg1">
                    <a:lumMod val="95000"/>
                  </a:schemeClr>
                </a:solidFill>
              </a:rPr>
              <a:t>6 members</a:t>
            </a:r>
          </a:p>
          <a:p>
            <a:pPr algn="ctr"/>
            <a:r>
              <a:rPr lang="en-US" sz="1400" dirty="0">
                <a:solidFill>
                  <a:schemeClr val="bg1">
                    <a:lumMod val="95000"/>
                  </a:schemeClr>
                </a:solidFill>
              </a:rPr>
              <a:t>President: </a:t>
            </a:r>
            <a:r>
              <a:rPr lang="en-US" sz="1400" b="1" dirty="0">
                <a:solidFill>
                  <a:schemeClr val="bg1">
                    <a:lumMod val="95000"/>
                  </a:schemeClr>
                </a:solidFill>
              </a:rPr>
              <a:t>Gérald Bronner</a:t>
            </a:r>
          </a:p>
          <a:p>
            <a:pPr algn="ctr"/>
            <a:r>
              <a:rPr lang="en-US" sz="1400" dirty="0">
                <a:solidFill>
                  <a:schemeClr val="bg1">
                    <a:lumMod val="95000"/>
                  </a:schemeClr>
                </a:solidFill>
              </a:rPr>
              <a:t>Professor of Sociology, University of Paris</a:t>
            </a:r>
          </a:p>
        </p:txBody>
      </p:sp>
      <p:sp>
        <p:nvSpPr>
          <p:cNvPr id="25" name="Rectangle 24">
            <a:extLst>
              <a:ext uri="{FF2B5EF4-FFF2-40B4-BE49-F238E27FC236}">
                <a16:creationId xmlns:a16="http://schemas.microsoft.com/office/drawing/2014/main" id="{2BA043F5-1899-4AB5-B6A7-74D095ADACCC}"/>
              </a:ext>
            </a:extLst>
          </p:cNvPr>
          <p:cNvSpPr/>
          <p:nvPr/>
        </p:nvSpPr>
        <p:spPr>
          <a:xfrm>
            <a:off x="7185352" y="4469317"/>
            <a:ext cx="4500108" cy="108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Research Team</a:t>
            </a:r>
            <a:endParaRPr lang="en-US" sz="1400" dirty="0">
              <a:solidFill>
                <a:schemeClr val="bg1">
                  <a:lumMod val="95000"/>
                </a:schemeClr>
              </a:solidFill>
            </a:endParaRPr>
          </a:p>
          <a:p>
            <a:pPr algn="ctr"/>
            <a:r>
              <a:rPr lang="en-US" sz="1400" dirty="0">
                <a:solidFill>
                  <a:schemeClr val="bg1">
                    <a:lumMod val="95000"/>
                  </a:schemeClr>
                </a:solidFill>
              </a:rPr>
              <a:t>Director: </a:t>
            </a:r>
            <a:r>
              <a:rPr lang="en-US" sz="1400" b="1" dirty="0">
                <a:solidFill>
                  <a:schemeClr val="bg1">
                    <a:lumMod val="95000"/>
                  </a:schemeClr>
                </a:solidFill>
              </a:rPr>
              <a:t>Laurent Cordonier</a:t>
            </a:r>
          </a:p>
          <a:p>
            <a:pPr algn="ctr"/>
            <a:r>
              <a:rPr lang="en-US" sz="1400" dirty="0">
                <a:solidFill>
                  <a:schemeClr val="bg1">
                    <a:lumMod val="95000"/>
                  </a:schemeClr>
                </a:solidFill>
              </a:rPr>
              <a:t>PhD in Social Sciences</a:t>
            </a:r>
          </a:p>
        </p:txBody>
      </p:sp>
      <p:sp>
        <p:nvSpPr>
          <p:cNvPr id="28" name="Rectangle 27">
            <a:extLst>
              <a:ext uri="{FF2B5EF4-FFF2-40B4-BE49-F238E27FC236}">
                <a16:creationId xmlns:a16="http://schemas.microsoft.com/office/drawing/2014/main" id="{17EBE5E4-0C41-45BC-B8B1-8D1BE416C476}"/>
              </a:ext>
            </a:extLst>
          </p:cNvPr>
          <p:cNvSpPr/>
          <p:nvPr/>
        </p:nvSpPr>
        <p:spPr>
          <a:xfrm>
            <a:off x="534019" y="1978560"/>
            <a:ext cx="6331803" cy="1871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Calibri" panose="020F0502020204030204" pitchFamily="34" charset="0"/>
                <a:cs typeface="Calibri" panose="020F0502020204030204" pitchFamily="34" charset="0"/>
              </a:rPr>
              <a:t>About us</a:t>
            </a:r>
          </a:p>
          <a:p>
            <a:pPr>
              <a:spcAft>
                <a:spcPts val="600"/>
              </a:spcAft>
            </a:pPr>
            <a:r>
              <a:rPr lang="en-US" dirty="0">
                <a:solidFill>
                  <a:srgbClr val="002060"/>
                </a:solidFill>
                <a:latin typeface="Calibri" panose="020F0502020204030204" pitchFamily="34" charset="0"/>
                <a:cs typeface="Calibri" panose="020F0502020204030204" pitchFamily="34" charset="0"/>
              </a:rPr>
              <a:t>The Fondation Descartes is an interdisciplinary think-tank dedicated to the challenges related to information, disinformation and public debate. Founded in 2019 and based in Paris, it is a non-partisan, independent, citizen-based and European initiative.</a:t>
            </a:r>
          </a:p>
        </p:txBody>
      </p:sp>
      <p:sp>
        <p:nvSpPr>
          <p:cNvPr id="35" name="ZoneTexte 34">
            <a:extLst>
              <a:ext uri="{FF2B5EF4-FFF2-40B4-BE49-F238E27FC236}">
                <a16:creationId xmlns:a16="http://schemas.microsoft.com/office/drawing/2014/main" id="{C01EF036-0475-43EA-92EB-81710F80A3A1}"/>
              </a:ext>
            </a:extLst>
          </p:cNvPr>
          <p:cNvSpPr txBox="1"/>
          <p:nvPr/>
        </p:nvSpPr>
        <p:spPr>
          <a:xfrm>
            <a:off x="564498" y="5764741"/>
            <a:ext cx="11151441" cy="651460"/>
          </a:xfrm>
          <a:prstGeom prst="rect">
            <a:avLst/>
          </a:prstGeom>
          <a:noFill/>
        </p:spPr>
        <p:txBody>
          <a:bodyPr wrap="square">
            <a:spAutoFit/>
          </a:bodyPr>
          <a:lstStyle/>
          <a:p>
            <a:pPr lvl="1">
              <a:spcAft>
                <a:spcPts val="1000"/>
              </a:spcAft>
            </a:pPr>
            <a:r>
              <a:rPr lang="en-US" sz="1400" i="1" dirty="0">
                <a:latin typeface="Calibri" panose="020F0502020204030204" pitchFamily="34" charset="0"/>
                <a:cs typeface="Calibri" panose="020F0502020204030204" pitchFamily="34" charset="0"/>
              </a:rPr>
              <a:t>The </a:t>
            </a:r>
            <a:r>
              <a:rPr lang="en-US" sz="1400" b="1" i="1" dirty="0">
                <a:solidFill>
                  <a:srgbClr val="002060"/>
                </a:solidFill>
                <a:latin typeface="Calibri" panose="020F0502020204030204" pitchFamily="34" charset="0"/>
                <a:cs typeface="Calibri" panose="020F0502020204030204" pitchFamily="34" charset="0"/>
              </a:rPr>
              <a:t>Fondation Descartes </a:t>
            </a:r>
            <a:r>
              <a:rPr lang="en-US" sz="1400" i="1" dirty="0">
                <a:solidFill>
                  <a:srgbClr val="002060"/>
                </a:solidFill>
                <a:latin typeface="Calibri" panose="020F0502020204030204" pitchFamily="34" charset="0"/>
                <a:cs typeface="Calibri" panose="020F0502020204030204" pitchFamily="34" charset="0"/>
              </a:rPr>
              <a:t>is established in the form of an Endowment Fund under French law. It is financed by private contributions. </a:t>
            </a:r>
            <a:endParaRPr lang="en-US" sz="1400" i="1" dirty="0">
              <a:latin typeface="Calibri" panose="020F0502020204030204" pitchFamily="34" charset="0"/>
              <a:cs typeface="Calibri" panose="020F0502020204030204" pitchFamily="34" charset="0"/>
            </a:endParaRPr>
          </a:p>
          <a:p>
            <a:pPr lvl="1">
              <a:spcAft>
                <a:spcPts val="1000"/>
              </a:spcAft>
            </a:pPr>
            <a:r>
              <a:rPr lang="en-US" sz="1400" i="1" dirty="0">
                <a:latin typeface="Calibri" panose="020F0502020204030204" pitchFamily="34" charset="0"/>
                <a:cs typeface="Calibri" panose="020F0502020204030204" pitchFamily="34" charset="0"/>
              </a:rPr>
              <a:t>Website of the </a:t>
            </a:r>
            <a:r>
              <a:rPr lang="en-US" sz="1400" b="1" i="1" dirty="0">
                <a:solidFill>
                  <a:srgbClr val="002060"/>
                </a:solidFill>
                <a:latin typeface="Calibri" panose="020F0502020204030204" pitchFamily="34" charset="0"/>
                <a:cs typeface="Calibri" panose="020F0502020204030204" pitchFamily="34" charset="0"/>
              </a:rPr>
              <a:t>Fondation Descartes</a:t>
            </a:r>
            <a:r>
              <a:rPr lang="en-US" sz="1400" i="1"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hlinkClick r:id="rId3"/>
              </a:rPr>
              <a:t>www.fondationdescartes.org</a:t>
            </a:r>
            <a:endParaRPr lang="en-US" sz="1400" i="1" dirty="0">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9A245E09-0CB1-4628-836E-A64F5FF2DCF1}"/>
              </a:ext>
            </a:extLst>
          </p:cNvPr>
          <p:cNvSpPr/>
          <p:nvPr/>
        </p:nvSpPr>
        <p:spPr>
          <a:xfrm>
            <a:off x="534020" y="3976163"/>
            <a:ext cx="6331803" cy="1570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900" b="1" dirty="0">
                <a:solidFill>
                  <a:srgbClr val="002060"/>
                </a:solidFill>
                <a:latin typeface="Calibri" panose="020F0502020204030204" pitchFamily="34" charset="0"/>
                <a:cs typeface="Calibri" panose="020F0502020204030204" pitchFamily="34" charset="0"/>
              </a:rPr>
              <a:t>Our mission</a:t>
            </a:r>
            <a:endParaRPr lang="en-US" sz="1900"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To contribute to research and reflection on issues related to information and public debate in the age of the Internet and social networks, and to promote the need for sincere information for a democracy based on trust.</a:t>
            </a:r>
            <a:endParaRPr lang="en-US" dirty="0">
              <a:solidFill>
                <a:srgbClr val="002060"/>
              </a:solidFill>
            </a:endParaRPr>
          </a:p>
        </p:txBody>
      </p:sp>
      <p:sp>
        <p:nvSpPr>
          <p:cNvPr id="41" name="ZoneTexte 40">
            <a:extLst>
              <a:ext uri="{FF2B5EF4-FFF2-40B4-BE49-F238E27FC236}">
                <a16:creationId xmlns:a16="http://schemas.microsoft.com/office/drawing/2014/main" id="{1A3237E4-BC42-4188-BA07-933DE0DF6D29}"/>
              </a:ext>
            </a:extLst>
          </p:cNvPr>
          <p:cNvSpPr txBox="1"/>
          <p:nvPr/>
        </p:nvSpPr>
        <p:spPr>
          <a:xfrm>
            <a:off x="7314254" y="1532996"/>
            <a:ext cx="2265680" cy="369332"/>
          </a:xfrm>
          <a:prstGeom prst="rect">
            <a:avLst/>
          </a:prstGeom>
          <a:noFill/>
        </p:spPr>
        <p:txBody>
          <a:bodyPr wrap="square">
            <a:spAutoFit/>
          </a:bodyPr>
          <a:lstStyle/>
          <a:p>
            <a:r>
              <a:rPr lang="en-US" sz="1800" b="1" dirty="0">
                <a:solidFill>
                  <a:srgbClr val="002060"/>
                </a:solidFill>
                <a:latin typeface="Calibri" panose="020F0502020204030204" pitchFamily="34" charset="0"/>
                <a:cs typeface="Calibri" panose="020F0502020204030204" pitchFamily="34" charset="0"/>
              </a:rPr>
              <a:t>Our organization</a:t>
            </a:r>
          </a:p>
        </p:txBody>
      </p:sp>
      <p:sp>
        <p:nvSpPr>
          <p:cNvPr id="3" name="Espace réservé du numéro de diapositive 2">
            <a:extLst>
              <a:ext uri="{FF2B5EF4-FFF2-40B4-BE49-F238E27FC236}">
                <a16:creationId xmlns:a16="http://schemas.microsoft.com/office/drawing/2014/main" id="{4CF3107F-BB0D-4ABE-92CD-1D1C50571505}"/>
              </a:ext>
            </a:extLst>
          </p:cNvPr>
          <p:cNvSpPr>
            <a:spLocks noGrp="1"/>
          </p:cNvSpPr>
          <p:nvPr>
            <p:ph type="sldNum" sz="quarter" idx="12"/>
          </p:nvPr>
        </p:nvSpPr>
        <p:spPr/>
        <p:txBody>
          <a:bodyPr/>
          <a:lstStyle/>
          <a:p>
            <a:fld id="{62D3552A-55C4-F049-9BC7-22640EB826DB}" type="slidenum">
              <a:rPr lang="fr-FR" smtClean="0"/>
              <a:t>2</a:t>
            </a:fld>
            <a:endParaRPr lang="fr-FR" dirty="0"/>
          </a:p>
        </p:txBody>
      </p:sp>
      <p:sp>
        <p:nvSpPr>
          <p:cNvPr id="18" name="Rectangle 17">
            <a:extLst>
              <a:ext uri="{FF2B5EF4-FFF2-40B4-BE49-F238E27FC236}">
                <a16:creationId xmlns:a16="http://schemas.microsoft.com/office/drawing/2014/main" id="{802CFFEE-B556-4AE9-8F53-4BADAE44476C}"/>
              </a:ext>
            </a:extLst>
          </p:cNvPr>
          <p:cNvSpPr/>
          <p:nvPr/>
        </p:nvSpPr>
        <p:spPr>
          <a:xfrm>
            <a:off x="1578191" y="401157"/>
            <a:ext cx="2304261" cy="236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lumMod val="65000"/>
                  </a:schemeClr>
                </a:solidFill>
              </a:rPr>
              <a:t>The Fondation Descartes</a:t>
            </a:r>
          </a:p>
        </p:txBody>
      </p:sp>
    </p:spTree>
    <p:extLst>
      <p:ext uri="{BB962C8B-B14F-4D97-AF65-F5344CB8AC3E}">
        <p14:creationId xmlns:p14="http://schemas.microsoft.com/office/powerpoint/2010/main" val="202251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1A110712-F3AD-4140-B9E6-D519539C152D}"/>
              </a:ext>
            </a:extLst>
          </p:cNvPr>
          <p:cNvSpPr txBox="1"/>
          <p:nvPr/>
        </p:nvSpPr>
        <p:spPr>
          <a:xfrm>
            <a:off x="1029212" y="2493004"/>
            <a:ext cx="10133575" cy="2600712"/>
          </a:xfrm>
          <a:prstGeom prst="rect">
            <a:avLst/>
          </a:prstGeom>
          <a:solidFill>
            <a:schemeClr val="bg1"/>
          </a:solidFill>
          <a:ln>
            <a:noFill/>
          </a:ln>
        </p:spPr>
        <p:txBody>
          <a:bodyPr wrap="square" rtlCol="0">
            <a:spAutoFit/>
          </a:bodyPr>
          <a:lstStyle/>
          <a:p>
            <a:pPr marL="285750" indent="-285750" algn="just">
              <a:spcAft>
                <a:spcPts val="1200"/>
              </a:spcAft>
              <a:buFont typeface="Arial" panose="020B0604020202020204" pitchFamily="34" charset="0"/>
              <a:buChar char="•"/>
            </a:pPr>
            <a:r>
              <a:rPr lang="en-US" sz="2800" b="1" dirty="0">
                <a:solidFill>
                  <a:srgbClr val="002060"/>
                </a:solidFill>
              </a:rPr>
              <a:t>39%</a:t>
            </a:r>
            <a:r>
              <a:rPr lang="en-US" sz="2000" b="1" dirty="0">
                <a:solidFill>
                  <a:srgbClr val="002060"/>
                </a:solidFill>
              </a:rPr>
              <a:t> of participants </a:t>
            </a:r>
            <a:r>
              <a:rPr lang="en-US" sz="2000" dirty="0"/>
              <a:t>consulted </a:t>
            </a:r>
            <a:r>
              <a:rPr lang="en-US" sz="2000" b="1" dirty="0">
                <a:solidFill>
                  <a:srgbClr val="002060"/>
                </a:solidFill>
              </a:rPr>
              <a:t>at least one information source deemed unreliable </a:t>
            </a:r>
            <a:r>
              <a:rPr lang="en-US" sz="2000" dirty="0"/>
              <a:t>throughout the study’s 30-day period</a:t>
            </a:r>
            <a:endParaRPr lang="en-US" dirty="0"/>
          </a:p>
          <a:p>
            <a:pPr marL="742950" lvl="1" indent="-285750" algn="just">
              <a:buFont typeface="Wingdings" pitchFamily="2" charset="2"/>
              <a:buChar char="Ø"/>
            </a:pPr>
            <a:r>
              <a:rPr lang="en-US" dirty="0"/>
              <a:t>On average, these participants spent </a:t>
            </a:r>
            <a:r>
              <a:rPr lang="en-US" b="1" dirty="0">
                <a:solidFill>
                  <a:srgbClr val="002060"/>
                </a:solidFill>
              </a:rPr>
              <a:t>11% of their online time dedicated to information </a:t>
            </a:r>
            <a:r>
              <a:rPr lang="en-US" dirty="0"/>
              <a:t>on sources deemed unreliable. </a:t>
            </a:r>
          </a:p>
          <a:p>
            <a:pPr algn="just"/>
            <a:endParaRPr lang="en-US" sz="900" b="1" dirty="0">
              <a:solidFill>
                <a:schemeClr val="accent1">
                  <a:lumMod val="75000"/>
                </a:schemeClr>
              </a:solidFill>
            </a:endParaRPr>
          </a:p>
          <a:p>
            <a:pPr algn="just"/>
            <a:endParaRPr lang="en-US" sz="2000" dirty="0"/>
          </a:p>
          <a:p>
            <a:pPr marL="285750" indent="-285750" algn="just">
              <a:buFont typeface="Arial" panose="020B0604020202020204" pitchFamily="34" charset="0"/>
              <a:buChar char="•"/>
            </a:pPr>
            <a:r>
              <a:rPr lang="en-US" sz="2000" dirty="0"/>
              <a:t>Among all participants, </a:t>
            </a:r>
            <a:r>
              <a:rPr lang="en-US" sz="2000" b="1" dirty="0">
                <a:solidFill>
                  <a:srgbClr val="002060"/>
                </a:solidFill>
              </a:rPr>
              <a:t>5% of connected time </a:t>
            </a:r>
            <a:r>
              <a:rPr lang="en-US" sz="2000" dirty="0"/>
              <a:t>dedicated to information was spent on </a:t>
            </a:r>
            <a:r>
              <a:rPr lang="en-US" sz="2000" b="1" dirty="0">
                <a:solidFill>
                  <a:srgbClr val="002060"/>
                </a:solidFill>
              </a:rPr>
              <a:t>information sources deemed unreliable</a:t>
            </a:r>
            <a:endParaRPr lang="en-US" sz="2000" dirty="0"/>
          </a:p>
        </p:txBody>
      </p:sp>
      <p:sp>
        <p:nvSpPr>
          <p:cNvPr id="10" name="ZoneTexte 9">
            <a:extLst>
              <a:ext uri="{FF2B5EF4-FFF2-40B4-BE49-F238E27FC236}">
                <a16:creationId xmlns:a16="http://schemas.microsoft.com/office/drawing/2014/main" id="{EECF7D6F-0757-429D-AEA7-E334D1684909}"/>
              </a:ext>
            </a:extLst>
          </p:cNvPr>
          <p:cNvSpPr txBox="1"/>
          <p:nvPr/>
        </p:nvSpPr>
        <p:spPr>
          <a:xfrm>
            <a:off x="1030194" y="799483"/>
            <a:ext cx="10216926" cy="523220"/>
          </a:xfrm>
          <a:prstGeom prst="rect">
            <a:avLst/>
          </a:prstGeom>
          <a:noFill/>
        </p:spPr>
        <p:txBody>
          <a:bodyPr wrap="square" rtlCol="0">
            <a:spAutoFit/>
          </a:bodyPr>
          <a:lstStyle/>
          <a:p>
            <a:r>
              <a:rPr lang="en-US" sz="2800" b="1" dirty="0">
                <a:solidFill>
                  <a:srgbClr val="002060"/>
                </a:solidFill>
              </a:rPr>
              <a:t>Exposure of the French to unreliable sources</a:t>
            </a:r>
          </a:p>
        </p:txBody>
      </p:sp>
      <p:sp>
        <p:nvSpPr>
          <p:cNvPr id="2" name="Espace réservé du numéro de diapositive 1">
            <a:extLst>
              <a:ext uri="{FF2B5EF4-FFF2-40B4-BE49-F238E27FC236}">
                <a16:creationId xmlns:a16="http://schemas.microsoft.com/office/drawing/2014/main" id="{0D600225-5AA2-4BE9-B688-671D41A542EC}"/>
              </a:ext>
            </a:extLst>
          </p:cNvPr>
          <p:cNvSpPr>
            <a:spLocks noGrp="1"/>
          </p:cNvSpPr>
          <p:nvPr>
            <p:ph type="sldNum" sz="quarter" idx="12"/>
          </p:nvPr>
        </p:nvSpPr>
        <p:spPr/>
        <p:txBody>
          <a:bodyPr/>
          <a:lstStyle/>
          <a:p>
            <a:fld id="{62D3552A-55C4-F049-9BC7-22640EB826DB}" type="slidenum">
              <a:rPr lang="fr-FR" smtClean="0"/>
              <a:t>20</a:t>
            </a:fld>
            <a:endParaRPr lang="fr-FR" dirty="0"/>
          </a:p>
        </p:txBody>
      </p:sp>
      <p:sp>
        <p:nvSpPr>
          <p:cNvPr id="11" name="Rectangle 10">
            <a:extLst>
              <a:ext uri="{FF2B5EF4-FFF2-40B4-BE49-F238E27FC236}">
                <a16:creationId xmlns:a16="http://schemas.microsoft.com/office/drawing/2014/main" id="{18D49C55-9478-4A29-B141-5499EE4C831F}"/>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spTree>
    <p:extLst>
      <p:ext uri="{BB962C8B-B14F-4D97-AF65-F5344CB8AC3E}">
        <p14:creationId xmlns:p14="http://schemas.microsoft.com/office/powerpoint/2010/main" val="100069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 name="ZoneTexte 12">
            <a:extLst>
              <a:ext uri="{FF2B5EF4-FFF2-40B4-BE49-F238E27FC236}">
                <a16:creationId xmlns:a16="http://schemas.microsoft.com/office/drawing/2014/main" id="{9C1A0154-F053-4F9C-BED9-855A7D80CF96}"/>
              </a:ext>
            </a:extLst>
          </p:cNvPr>
          <p:cNvSpPr txBox="1"/>
          <p:nvPr/>
        </p:nvSpPr>
        <p:spPr>
          <a:xfrm>
            <a:off x="1030194" y="799483"/>
            <a:ext cx="9619877" cy="800219"/>
          </a:xfrm>
          <a:prstGeom prst="rect">
            <a:avLst/>
          </a:prstGeom>
          <a:noFill/>
        </p:spPr>
        <p:txBody>
          <a:bodyPr wrap="square" rtlCol="0">
            <a:spAutoFit/>
          </a:bodyPr>
          <a:lstStyle/>
          <a:p>
            <a:r>
              <a:rPr lang="en-US" sz="2800" b="1" dirty="0">
                <a:solidFill>
                  <a:srgbClr val="002060"/>
                </a:solidFill>
              </a:rPr>
              <a:t>Unreliable sources most visited by the French</a:t>
            </a:r>
          </a:p>
          <a:p>
            <a:r>
              <a:rPr lang="en-US" dirty="0">
                <a:solidFill>
                  <a:schemeClr val="bg1">
                    <a:lumMod val="50000"/>
                  </a:schemeClr>
                </a:solidFill>
              </a:rPr>
              <a:t>Distribution of time spent on information sources deemed unreliable</a:t>
            </a:r>
          </a:p>
        </p:txBody>
      </p:sp>
      <p:grpSp>
        <p:nvGrpSpPr>
          <p:cNvPr id="3" name="Groupe 2">
            <a:extLst>
              <a:ext uri="{FF2B5EF4-FFF2-40B4-BE49-F238E27FC236}">
                <a16:creationId xmlns:a16="http://schemas.microsoft.com/office/drawing/2014/main" id="{F9B301A3-0F22-7843-9CFF-35287F1586F8}"/>
              </a:ext>
            </a:extLst>
          </p:cNvPr>
          <p:cNvGrpSpPr/>
          <p:nvPr/>
        </p:nvGrpSpPr>
        <p:grpSpPr>
          <a:xfrm>
            <a:off x="584145" y="2433836"/>
            <a:ext cx="11023710" cy="3429000"/>
            <a:chOff x="764003" y="2591152"/>
            <a:chExt cx="11023710" cy="3429000"/>
          </a:xfrm>
        </p:grpSpPr>
        <p:pic>
          <p:nvPicPr>
            <p:cNvPr id="2" name="Image 1">
              <a:extLst>
                <a:ext uri="{FF2B5EF4-FFF2-40B4-BE49-F238E27FC236}">
                  <a16:creationId xmlns:a16="http://schemas.microsoft.com/office/drawing/2014/main" id="{05357BEE-84A3-724D-9176-DBE36A9D45DD}"/>
                </a:ext>
              </a:extLst>
            </p:cNvPr>
            <p:cNvPicPr>
              <a:picLocks noChangeAspect="1"/>
            </p:cNvPicPr>
            <p:nvPr/>
          </p:nvPicPr>
          <p:blipFill>
            <a:blip r:embed="rId3"/>
            <a:stretch>
              <a:fillRect/>
            </a:stretch>
          </p:blipFill>
          <p:spPr>
            <a:xfrm>
              <a:off x="764003" y="2591152"/>
              <a:ext cx="5445389" cy="3429000"/>
            </a:xfrm>
            <a:prstGeom prst="rect">
              <a:avLst/>
            </a:prstGeom>
            <a:ln>
              <a:noFill/>
            </a:ln>
          </p:spPr>
        </p:pic>
        <p:sp>
          <p:nvSpPr>
            <p:cNvPr id="8" name="ZoneTexte 7">
              <a:extLst>
                <a:ext uri="{FF2B5EF4-FFF2-40B4-BE49-F238E27FC236}">
                  <a16:creationId xmlns:a16="http://schemas.microsoft.com/office/drawing/2014/main" id="{1A110712-F3AD-4140-B9E6-D519539C152D}"/>
                </a:ext>
              </a:extLst>
            </p:cNvPr>
            <p:cNvSpPr txBox="1"/>
            <p:nvPr/>
          </p:nvSpPr>
          <p:spPr>
            <a:xfrm>
              <a:off x="7096044" y="2763934"/>
              <a:ext cx="4691669" cy="2646878"/>
            </a:xfrm>
            <a:prstGeom prst="rect">
              <a:avLst/>
            </a:prstGeom>
            <a:noFill/>
          </p:spPr>
          <p:txBody>
            <a:bodyPr wrap="square" rtlCol="0">
              <a:spAutoFit/>
            </a:bodyPr>
            <a:lstStyle/>
            <a:p>
              <a:r>
                <a:rPr lang="en-US" b="1" dirty="0">
                  <a:solidFill>
                    <a:srgbClr val="002060"/>
                  </a:solidFill>
                </a:rPr>
                <a:t>1. Sources of generic disinformation</a:t>
              </a:r>
            </a:p>
            <a:p>
              <a:pPr algn="just"/>
              <a:r>
                <a:rPr lang="en-US" sz="1600" i="1" dirty="0">
                  <a:solidFill>
                    <a:schemeClr val="tx1">
                      <a:lumMod val="65000"/>
                      <a:lumOff val="35000"/>
                    </a:schemeClr>
                  </a:solidFill>
                </a:rPr>
                <a:t>Sources that provide information and news content on principally social and political topics. </a:t>
              </a:r>
            </a:p>
            <a:p>
              <a:pPr algn="just"/>
              <a:endParaRPr lang="en-US" sz="1600" dirty="0"/>
            </a:p>
            <a:p>
              <a:r>
                <a:rPr lang="en-US" b="1" dirty="0">
                  <a:solidFill>
                    <a:srgbClr val="002060"/>
                  </a:solidFill>
                </a:rPr>
                <a:t>2. Sources of “click-bait”</a:t>
              </a:r>
            </a:p>
            <a:p>
              <a:pPr algn="just"/>
              <a:r>
                <a:rPr lang="en-US" sz="1600" i="1" dirty="0">
                  <a:solidFill>
                    <a:schemeClr val="tx1">
                      <a:lumMod val="65000"/>
                      <a:lumOff val="35000"/>
                    </a:schemeClr>
                  </a:solidFill>
                </a:rPr>
                <a:t>Sources whose content is not intended to inform the reader, but solely to attract their attention in order to generate traffic on their page. </a:t>
              </a:r>
            </a:p>
            <a:p>
              <a:pPr algn="just"/>
              <a:endParaRPr lang="en-US" sz="1600" dirty="0"/>
            </a:p>
            <a:p>
              <a:r>
                <a:rPr lang="en-US" b="1" dirty="0">
                  <a:solidFill>
                    <a:srgbClr val="002060"/>
                  </a:solidFill>
                </a:rPr>
                <a:t>3. Sources of health-related disinformation</a:t>
              </a:r>
            </a:p>
          </p:txBody>
        </p:sp>
        <p:cxnSp>
          <p:nvCxnSpPr>
            <p:cNvPr id="15" name="Connecteur droit 14">
              <a:extLst>
                <a:ext uri="{FF2B5EF4-FFF2-40B4-BE49-F238E27FC236}">
                  <a16:creationId xmlns:a16="http://schemas.microsoft.com/office/drawing/2014/main" id="{8A813230-BEA9-42B4-B2C8-F84119012271}"/>
                </a:ext>
              </a:extLst>
            </p:cNvPr>
            <p:cNvCxnSpPr/>
            <p:nvPr/>
          </p:nvCxnSpPr>
          <p:spPr>
            <a:xfrm>
              <a:off x="6716829" y="2766032"/>
              <a:ext cx="0" cy="26447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 name="Espace réservé du numéro de diapositive 9">
            <a:extLst>
              <a:ext uri="{FF2B5EF4-FFF2-40B4-BE49-F238E27FC236}">
                <a16:creationId xmlns:a16="http://schemas.microsoft.com/office/drawing/2014/main" id="{273C150C-8544-42D3-9837-12951A8BF1BC}"/>
              </a:ext>
            </a:extLst>
          </p:cNvPr>
          <p:cNvSpPr>
            <a:spLocks noGrp="1"/>
          </p:cNvSpPr>
          <p:nvPr>
            <p:ph type="sldNum" sz="quarter" idx="12"/>
          </p:nvPr>
        </p:nvSpPr>
        <p:spPr/>
        <p:txBody>
          <a:bodyPr/>
          <a:lstStyle/>
          <a:p>
            <a:fld id="{62D3552A-55C4-F049-9BC7-22640EB826DB}" type="slidenum">
              <a:rPr lang="fr-FR" smtClean="0"/>
              <a:t>21</a:t>
            </a:fld>
            <a:endParaRPr lang="fr-FR" dirty="0"/>
          </a:p>
        </p:txBody>
      </p:sp>
      <p:sp>
        <p:nvSpPr>
          <p:cNvPr id="16" name="Rectangle 15">
            <a:extLst>
              <a:ext uri="{FF2B5EF4-FFF2-40B4-BE49-F238E27FC236}">
                <a16:creationId xmlns:a16="http://schemas.microsoft.com/office/drawing/2014/main" id="{C1D1F9A8-E23B-4D95-9623-A8CFB77F5F49}"/>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11" name="Picture 10" descr="Chart&#10;&#10;Description automatically generated">
            <a:extLst>
              <a:ext uri="{FF2B5EF4-FFF2-40B4-BE49-F238E27FC236}">
                <a16:creationId xmlns:a16="http://schemas.microsoft.com/office/drawing/2014/main" id="{7909066F-D5E8-D944-AFE1-661408936F69}"/>
              </a:ext>
            </a:extLst>
          </p:cNvPr>
          <p:cNvPicPr>
            <a:picLocks noChangeAspect="1"/>
          </p:cNvPicPr>
          <p:nvPr/>
        </p:nvPicPr>
        <p:blipFill>
          <a:blip r:embed="rId4"/>
          <a:stretch>
            <a:fillRect/>
          </a:stretch>
        </p:blipFill>
        <p:spPr>
          <a:xfrm>
            <a:off x="567916" y="2433836"/>
            <a:ext cx="5626100" cy="3492500"/>
          </a:xfrm>
          <a:prstGeom prst="rect">
            <a:avLst/>
          </a:prstGeom>
        </p:spPr>
      </p:pic>
    </p:spTree>
    <p:extLst>
      <p:ext uri="{BB962C8B-B14F-4D97-AF65-F5344CB8AC3E}">
        <p14:creationId xmlns:p14="http://schemas.microsoft.com/office/powerpoint/2010/main" val="413229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810B4063-96FE-4C0D-A495-555E0656D4F5}"/>
              </a:ext>
            </a:extLst>
          </p:cNvPr>
          <p:cNvSpPr txBox="1"/>
          <p:nvPr/>
        </p:nvSpPr>
        <p:spPr>
          <a:xfrm>
            <a:off x="1030194" y="799483"/>
            <a:ext cx="10129417" cy="523220"/>
          </a:xfrm>
          <a:prstGeom prst="rect">
            <a:avLst/>
          </a:prstGeom>
          <a:noFill/>
        </p:spPr>
        <p:txBody>
          <a:bodyPr wrap="square" rtlCol="0">
            <a:spAutoFit/>
          </a:bodyPr>
          <a:lstStyle/>
          <a:p>
            <a:r>
              <a:rPr lang="en-US" sz="2800" b="1" dirty="0">
                <a:solidFill>
                  <a:srgbClr val="002060"/>
                </a:solidFill>
              </a:rPr>
              <a:t>Risk factors for exposure to generic disinformation </a:t>
            </a:r>
          </a:p>
        </p:txBody>
      </p:sp>
      <p:pic>
        <p:nvPicPr>
          <p:cNvPr id="3" name="Graphique 2" descr="Homme contour">
            <a:extLst>
              <a:ext uri="{FF2B5EF4-FFF2-40B4-BE49-F238E27FC236}">
                <a16:creationId xmlns:a16="http://schemas.microsoft.com/office/drawing/2014/main" id="{5A6F5FCC-B7A7-441D-97EC-26F8DE59F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194" y="3070138"/>
            <a:ext cx="1945342" cy="1945342"/>
          </a:xfrm>
          <a:prstGeom prst="rect">
            <a:avLst/>
          </a:prstGeom>
        </p:spPr>
      </p:pic>
      <p:cxnSp>
        <p:nvCxnSpPr>
          <p:cNvPr id="12" name="Connecteur droit 11">
            <a:extLst>
              <a:ext uri="{FF2B5EF4-FFF2-40B4-BE49-F238E27FC236}">
                <a16:creationId xmlns:a16="http://schemas.microsoft.com/office/drawing/2014/main" id="{D06BA654-4C37-44A3-9A65-E570697C0F40}"/>
              </a:ext>
            </a:extLst>
          </p:cNvPr>
          <p:cNvCxnSpPr/>
          <p:nvPr/>
        </p:nvCxnSpPr>
        <p:spPr>
          <a:xfrm>
            <a:off x="3407172" y="2745820"/>
            <a:ext cx="0" cy="26447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8080E7A-EED8-45E5-AD17-9AA2641335C9}"/>
              </a:ext>
            </a:extLst>
          </p:cNvPr>
          <p:cNvSpPr txBox="1"/>
          <p:nvPr/>
        </p:nvSpPr>
        <p:spPr>
          <a:xfrm>
            <a:off x="3819283" y="1997102"/>
            <a:ext cx="7534517" cy="3857466"/>
          </a:xfrm>
          <a:prstGeom prst="rect">
            <a:avLst/>
          </a:prstGeom>
          <a:noFill/>
        </p:spPr>
        <p:txBody>
          <a:bodyPr wrap="square">
            <a:spAutoFit/>
          </a:bodyPr>
          <a:lstStyle/>
          <a:p>
            <a:pPr algn="just">
              <a:spcBef>
                <a:spcPts val="200"/>
              </a:spcBef>
              <a:spcAft>
                <a:spcPts val="600"/>
              </a:spcAft>
            </a:pPr>
            <a:r>
              <a:rPr lang="en-US" b="1" dirty="0">
                <a:latin typeface="Calibri" panose="020F0502020204030204" pitchFamily="34" charset="0"/>
                <a:cs typeface="Calibri" panose="020F0502020204030204" pitchFamily="34" charset="0"/>
              </a:rPr>
              <a:t>Are overrepresented </a:t>
            </a:r>
            <a:r>
              <a:rPr lang="en-US" dirty="0">
                <a:latin typeface="Calibri" panose="020F0502020204030204" pitchFamily="34" charset="0"/>
                <a:cs typeface="Calibri" panose="020F0502020204030204" pitchFamily="34" charset="0"/>
              </a:rPr>
              <a:t>among those who visited a source of </a:t>
            </a:r>
            <a:r>
              <a:rPr lang="en-US" b="1" dirty="0">
                <a:latin typeface="Calibri" panose="020F0502020204030204" pitchFamily="34" charset="0"/>
                <a:cs typeface="Calibri" panose="020F0502020204030204" pitchFamily="34" charset="0"/>
              </a:rPr>
              <a:t>generic disinformation </a:t>
            </a:r>
            <a:r>
              <a:rPr lang="en-US" dirty="0">
                <a:latin typeface="Calibri" panose="020F0502020204030204" pitchFamily="34" charset="0"/>
                <a:cs typeface="Calibri" panose="020F0502020204030204" pitchFamily="34" charset="0"/>
              </a:rPr>
              <a:t>at least once during the study period: </a:t>
            </a:r>
          </a:p>
          <a:p>
            <a:pPr algn="just">
              <a:spcBef>
                <a:spcPts val="200"/>
              </a:spcBef>
              <a:spcAft>
                <a:spcPts val="600"/>
              </a:spcAft>
            </a:pPr>
            <a:endParaRPr lang="en-US" dirty="0">
              <a:latin typeface="Calibri" panose="020F0502020204030204" pitchFamily="34" charset="0"/>
              <a:cs typeface="Calibri" panose="020F0502020204030204" pitchFamily="34" charset="0"/>
            </a:endParaRPr>
          </a:p>
          <a:p>
            <a:pPr marL="285750" indent="-285750" algn="just">
              <a:spcBef>
                <a:spcPts val="200"/>
              </a:spcBef>
              <a:spcAft>
                <a:spcPts val="600"/>
              </a:spcAft>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Men</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a:t>
            </a:r>
            <a:r>
              <a:rPr lang="en-US" b="1" dirty="0">
                <a:solidFill>
                  <a:srgbClr val="002060"/>
                </a:solidFill>
                <a:latin typeface="Calibri" panose="020F0502020204030204" pitchFamily="34" charset="0"/>
                <a:cs typeface="Calibri" panose="020F0502020204030204" pitchFamily="34" charset="0"/>
              </a:rPr>
              <a:t>live alone</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report being more </a:t>
            </a:r>
            <a:r>
              <a:rPr lang="en-US" b="1" dirty="0">
                <a:solidFill>
                  <a:srgbClr val="002060"/>
                </a:solidFill>
                <a:latin typeface="Calibri" panose="020F0502020204030204" pitchFamily="34" charset="0"/>
                <a:cs typeface="Calibri" panose="020F0502020204030204" pitchFamily="34" charset="0"/>
              </a:rPr>
              <a:t>supportive of the Yellow Vests movement</a:t>
            </a:r>
            <a:r>
              <a:rPr lang="en-US" dirty="0">
                <a:latin typeface="Calibri" panose="020F0502020204030204" pitchFamily="34" charset="0"/>
                <a:cs typeface="Calibri" panose="020F0502020204030204" pitchFamily="34" charset="0"/>
              </a:rPr>
              <a:t>, or who self-identify as </a:t>
            </a:r>
            <a:r>
              <a:rPr lang="en-US" b="1" dirty="0">
                <a:solidFill>
                  <a:srgbClr val="002060"/>
                </a:solidFill>
                <a:latin typeface="Calibri" panose="020F0502020204030204" pitchFamily="34" charset="0"/>
                <a:cs typeface="Calibri" panose="020F0502020204030204" pitchFamily="34" charset="0"/>
              </a:rPr>
              <a:t>members of this movement</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report having a </a:t>
            </a:r>
            <a:r>
              <a:rPr lang="en-US" b="1" dirty="0">
                <a:solidFill>
                  <a:srgbClr val="002060"/>
                </a:solidFill>
                <a:latin typeface="Calibri" panose="020F0502020204030204" pitchFamily="34" charset="0"/>
                <a:cs typeface="Calibri" panose="020F0502020204030204" pitchFamily="34" charset="0"/>
              </a:rPr>
              <a:t>lower level of trust </a:t>
            </a:r>
            <a:r>
              <a:rPr lang="en-US" dirty="0">
                <a:latin typeface="Calibri" panose="020F0502020204030204" pitchFamily="34" charset="0"/>
                <a:cs typeface="Calibri" panose="020F0502020204030204" pitchFamily="34" charset="0"/>
              </a:rPr>
              <a:t>in </a:t>
            </a:r>
            <a:r>
              <a:rPr lang="en-US" b="1" dirty="0">
                <a:solidFill>
                  <a:srgbClr val="002060"/>
                </a:solidFill>
                <a:latin typeface="Calibri" panose="020F0502020204030204" pitchFamily="34" charset="0"/>
                <a:cs typeface="Calibri" panose="020F0502020204030204" pitchFamily="34" charset="0"/>
              </a:rPr>
              <a:t>institutions</a:t>
            </a:r>
            <a:r>
              <a:rPr lang="en-US" dirty="0">
                <a:latin typeface="Calibri" panose="020F0502020204030204" pitchFamily="34" charset="0"/>
                <a:cs typeface="Calibri" panose="020F0502020204030204" pitchFamily="34" charset="0"/>
              </a:rPr>
              <a:t>, the </a:t>
            </a:r>
            <a:r>
              <a:rPr lang="en-US" b="1" dirty="0">
                <a:solidFill>
                  <a:srgbClr val="002060"/>
                </a:solidFill>
                <a:latin typeface="Calibri" panose="020F0502020204030204" pitchFamily="34" charset="0"/>
                <a:cs typeface="Calibri" panose="020F0502020204030204" pitchFamily="34" charset="0"/>
              </a:rPr>
              <a:t>government</a:t>
            </a:r>
            <a:r>
              <a:rPr lang="en-US" dirty="0">
                <a:latin typeface="Calibri" panose="020F0502020204030204" pitchFamily="34" charset="0"/>
                <a:cs typeface="Calibri" panose="020F0502020204030204" pitchFamily="34" charset="0"/>
              </a:rPr>
              <a:t> and the </a:t>
            </a:r>
            <a:r>
              <a:rPr lang="en-US" b="1" dirty="0">
                <a:solidFill>
                  <a:srgbClr val="002060"/>
                </a:solidFill>
                <a:latin typeface="Calibri" panose="020F0502020204030204" pitchFamily="34" charset="0"/>
                <a:cs typeface="Calibri" panose="020F0502020204030204" pitchFamily="34" charset="0"/>
              </a:rPr>
              <a:t>media</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report being more </a:t>
            </a:r>
            <a:r>
              <a:rPr lang="en-US" b="1" dirty="0">
                <a:solidFill>
                  <a:srgbClr val="002060"/>
                </a:solidFill>
                <a:latin typeface="Calibri" panose="020F0502020204030204" pitchFamily="34" charset="0"/>
                <a:cs typeface="Calibri" panose="020F0502020204030204" pitchFamily="34" charset="0"/>
              </a:rPr>
              <a:t>interested by news information</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a:t>
            </a:r>
            <a:r>
              <a:rPr lang="en-US" b="1" dirty="0">
                <a:solidFill>
                  <a:srgbClr val="002060"/>
                </a:solidFill>
                <a:latin typeface="Calibri" panose="020F0502020204030204" pitchFamily="34" charset="0"/>
                <a:cs typeface="Calibri" panose="020F0502020204030204" pitchFamily="34" charset="0"/>
              </a:rPr>
              <a:t>report informing themselves more on the Internet</a:t>
            </a:r>
          </a:p>
        </p:txBody>
      </p:sp>
      <p:sp>
        <p:nvSpPr>
          <p:cNvPr id="17" name="Espace réservé du numéro de diapositive 16">
            <a:extLst>
              <a:ext uri="{FF2B5EF4-FFF2-40B4-BE49-F238E27FC236}">
                <a16:creationId xmlns:a16="http://schemas.microsoft.com/office/drawing/2014/main" id="{D4261194-A0B9-4E57-B70D-A24B8FC010B4}"/>
              </a:ext>
            </a:extLst>
          </p:cNvPr>
          <p:cNvSpPr>
            <a:spLocks noGrp="1"/>
          </p:cNvSpPr>
          <p:nvPr>
            <p:ph type="sldNum" sz="quarter" idx="12"/>
          </p:nvPr>
        </p:nvSpPr>
        <p:spPr/>
        <p:txBody>
          <a:bodyPr/>
          <a:lstStyle/>
          <a:p>
            <a:fld id="{62D3552A-55C4-F049-9BC7-22640EB826DB}" type="slidenum">
              <a:rPr lang="fr-FR" smtClean="0"/>
              <a:t>22</a:t>
            </a:fld>
            <a:endParaRPr lang="fr-FR" dirty="0"/>
          </a:p>
        </p:txBody>
      </p:sp>
      <p:sp>
        <p:nvSpPr>
          <p:cNvPr id="18" name="Rectangle 17">
            <a:extLst>
              <a:ext uri="{FF2B5EF4-FFF2-40B4-BE49-F238E27FC236}">
                <a16:creationId xmlns:a16="http://schemas.microsoft.com/office/drawing/2014/main" id="{C5382820-440A-4BE8-8336-A0F41D6E5BF9}"/>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spTree>
    <p:extLst>
      <p:ext uri="{BB962C8B-B14F-4D97-AF65-F5344CB8AC3E}">
        <p14:creationId xmlns:p14="http://schemas.microsoft.com/office/powerpoint/2010/main" val="336407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A1F27E51-10C0-4D79-9820-299F8CDA5735}"/>
              </a:ext>
            </a:extLst>
          </p:cNvPr>
          <p:cNvSpPr txBox="1"/>
          <p:nvPr/>
        </p:nvSpPr>
        <p:spPr>
          <a:xfrm>
            <a:off x="1030194" y="799483"/>
            <a:ext cx="9619877" cy="523220"/>
          </a:xfrm>
          <a:prstGeom prst="rect">
            <a:avLst/>
          </a:prstGeom>
          <a:noFill/>
        </p:spPr>
        <p:txBody>
          <a:bodyPr wrap="square" rtlCol="0">
            <a:spAutoFit/>
          </a:bodyPr>
          <a:lstStyle/>
          <a:p>
            <a:r>
              <a:rPr lang="en-US" sz="2800" b="1" dirty="0">
                <a:solidFill>
                  <a:srgbClr val="002060"/>
                </a:solidFill>
              </a:rPr>
              <a:t>Risk factors for exposure to health-related disinformation</a:t>
            </a:r>
          </a:p>
        </p:txBody>
      </p:sp>
      <p:pic>
        <p:nvPicPr>
          <p:cNvPr id="9" name="Graphique 8" descr="Femme contour">
            <a:extLst>
              <a:ext uri="{FF2B5EF4-FFF2-40B4-BE49-F238E27FC236}">
                <a16:creationId xmlns:a16="http://schemas.microsoft.com/office/drawing/2014/main" id="{50ED1875-739B-4FD1-ABAB-7544848F5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194" y="3065161"/>
            <a:ext cx="1944000" cy="1944000"/>
          </a:xfrm>
          <a:prstGeom prst="rect">
            <a:avLst/>
          </a:prstGeom>
        </p:spPr>
      </p:pic>
      <p:cxnSp>
        <p:nvCxnSpPr>
          <p:cNvPr id="10" name="Connecteur droit 9">
            <a:extLst>
              <a:ext uri="{FF2B5EF4-FFF2-40B4-BE49-F238E27FC236}">
                <a16:creationId xmlns:a16="http://schemas.microsoft.com/office/drawing/2014/main" id="{94653E2A-ED74-407E-91FB-301E0C1A876C}"/>
              </a:ext>
            </a:extLst>
          </p:cNvPr>
          <p:cNvCxnSpPr/>
          <p:nvPr/>
        </p:nvCxnSpPr>
        <p:spPr>
          <a:xfrm>
            <a:off x="3407172" y="2745820"/>
            <a:ext cx="0" cy="26447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87B62917-3DC7-4EEC-A58D-27F516912EA7}"/>
              </a:ext>
            </a:extLst>
          </p:cNvPr>
          <p:cNvSpPr txBox="1"/>
          <p:nvPr/>
        </p:nvSpPr>
        <p:spPr>
          <a:xfrm>
            <a:off x="3819283" y="2796067"/>
            <a:ext cx="7534517" cy="2544286"/>
          </a:xfrm>
          <a:prstGeom prst="rect">
            <a:avLst/>
          </a:prstGeom>
          <a:noFill/>
        </p:spPr>
        <p:txBody>
          <a:bodyPr wrap="square">
            <a:spAutoFit/>
          </a:bodyPr>
          <a:lstStyle/>
          <a:p>
            <a:pPr algn="just">
              <a:spcBef>
                <a:spcPts val="200"/>
              </a:spcBef>
              <a:spcAft>
                <a:spcPts val="600"/>
              </a:spcAft>
            </a:pPr>
            <a:r>
              <a:rPr lang="en-US" b="1" dirty="0">
                <a:latin typeface="Calibri" panose="020F0502020204030204" pitchFamily="34" charset="0"/>
                <a:cs typeface="Calibri" panose="020F0502020204030204" pitchFamily="34" charset="0"/>
              </a:rPr>
              <a:t>Are overrepresented </a:t>
            </a:r>
            <a:r>
              <a:rPr lang="en-US" dirty="0">
                <a:latin typeface="Calibri" panose="020F0502020204030204" pitchFamily="34" charset="0"/>
                <a:cs typeface="Calibri" panose="020F0502020204030204" pitchFamily="34" charset="0"/>
              </a:rPr>
              <a:t>among those who visited a source of </a:t>
            </a:r>
            <a:r>
              <a:rPr lang="en-US" b="1" dirty="0">
                <a:latin typeface="Calibri" panose="020F0502020204030204" pitchFamily="34" charset="0"/>
                <a:cs typeface="Calibri" panose="020F0502020204030204" pitchFamily="34" charset="0"/>
              </a:rPr>
              <a:t>health-related disinformation </a:t>
            </a:r>
            <a:r>
              <a:rPr lang="en-US" dirty="0">
                <a:latin typeface="Calibri" panose="020F0502020204030204" pitchFamily="34" charset="0"/>
                <a:cs typeface="Calibri" panose="020F0502020204030204" pitchFamily="34" charset="0"/>
              </a:rPr>
              <a:t>at least once during the study period: </a:t>
            </a:r>
            <a:endParaRPr lang="en-US" b="1" dirty="0">
              <a:latin typeface="Calibri" panose="020F0502020204030204" pitchFamily="34" charset="0"/>
              <a:cs typeface="Calibri" panose="020F0502020204030204" pitchFamily="34" charset="0"/>
            </a:endParaRPr>
          </a:p>
          <a:p>
            <a:pPr algn="just">
              <a:spcBef>
                <a:spcPts val="200"/>
              </a:spcBef>
              <a:spcAft>
                <a:spcPts val="600"/>
              </a:spcAft>
            </a:pPr>
            <a:endParaRPr lang="en-US" dirty="0">
              <a:latin typeface="Calibri" panose="020F0502020204030204" pitchFamily="34" charset="0"/>
              <a:cs typeface="Calibri" panose="020F0502020204030204" pitchFamily="34" charset="0"/>
            </a:endParaRPr>
          </a:p>
          <a:p>
            <a:pPr marL="285750" indent="-285750" algn="just">
              <a:spcBef>
                <a:spcPts val="200"/>
              </a:spcBef>
              <a:spcAft>
                <a:spcPts val="600"/>
              </a:spcAft>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Women</a:t>
            </a:r>
            <a:endParaRPr lang="en-US" b="1" dirty="0">
              <a:solidFill>
                <a:srgbClr val="002060"/>
              </a:solidFill>
              <a:latin typeface="Calibri" panose="020F0502020204030204" pitchFamily="34" charset="0"/>
              <a:cs typeface="Calibri" panose="020F0502020204030204" pitchFamily="34" charset="0"/>
            </a:endParaRPr>
          </a:p>
          <a:p>
            <a:pPr marL="285750" indent="-285750" algn="just">
              <a:spcBef>
                <a:spcPts val="200"/>
              </a:spcBef>
              <a:spcAft>
                <a:spcPts val="600"/>
              </a:spcAft>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I</a:t>
            </a:r>
            <a:r>
              <a:rPr lang="en-US" sz="1800" b="1" dirty="0">
                <a:solidFill>
                  <a:srgbClr val="002060"/>
                </a:solidFill>
                <a:latin typeface="Calibri" panose="020F0502020204030204" pitchFamily="34" charset="0"/>
                <a:cs typeface="Calibri" panose="020F0502020204030204" pitchFamily="34" charset="0"/>
              </a:rPr>
              <a:t>na</a:t>
            </a:r>
            <a:r>
              <a:rPr lang="en-US" b="1" dirty="0">
                <a:solidFill>
                  <a:srgbClr val="002060"/>
                </a:solidFill>
                <a:latin typeface="Calibri" panose="020F0502020204030204" pitchFamily="34" charset="0"/>
                <a:cs typeface="Calibri" panose="020F0502020204030204" pitchFamily="34" charset="0"/>
              </a:rPr>
              <a:t>ctive </a:t>
            </a:r>
            <a:r>
              <a:rPr lang="en-US" dirty="0">
                <a:latin typeface="Calibri" panose="020F0502020204030204" pitchFamily="34" charset="0"/>
                <a:cs typeface="Calibri" panose="020F0502020204030204" pitchFamily="34" charset="0"/>
              </a:rPr>
              <a:t>individuals, including </a:t>
            </a:r>
            <a:r>
              <a:rPr lang="en-US" sz="1800" b="1" dirty="0">
                <a:solidFill>
                  <a:srgbClr val="002060"/>
                </a:solidFill>
                <a:latin typeface="Calibri" panose="020F0502020204030204" pitchFamily="34" charset="0"/>
                <a:cs typeface="Calibri" panose="020F0502020204030204" pitchFamily="34" charset="0"/>
              </a:rPr>
              <a:t>retirees</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a:t>
            </a:r>
            <a:r>
              <a:rPr lang="en-US" b="1" dirty="0">
                <a:solidFill>
                  <a:srgbClr val="002060"/>
                </a:solidFill>
                <a:latin typeface="Calibri" panose="020F0502020204030204" pitchFamily="34" charset="0"/>
                <a:cs typeface="Calibri" panose="020F0502020204030204" pitchFamily="34" charset="0"/>
              </a:rPr>
              <a:t>aged </a:t>
            </a:r>
            <a:r>
              <a:rPr lang="en-US" sz="1800" b="1" dirty="0">
                <a:solidFill>
                  <a:srgbClr val="002060"/>
                </a:solidFill>
                <a:latin typeface="Calibri" panose="020F0502020204030204" pitchFamily="34" charset="0"/>
                <a:cs typeface="Calibri" panose="020F0502020204030204" pitchFamily="34" charset="0"/>
              </a:rPr>
              <a:t>50 and over</a:t>
            </a:r>
          </a:p>
          <a:p>
            <a:pPr marL="285750" indent="-285750" algn="just">
              <a:spcBef>
                <a:spcPts val="2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with a tendency towards belief in </a:t>
            </a:r>
            <a:r>
              <a:rPr lang="en-US" b="1" dirty="0">
                <a:solidFill>
                  <a:srgbClr val="002060"/>
                </a:solidFill>
                <a:latin typeface="Calibri" panose="020F0502020204030204" pitchFamily="34" charset="0"/>
                <a:cs typeface="Calibri" panose="020F0502020204030204" pitchFamily="34" charset="0"/>
              </a:rPr>
              <a:t>conspiracy theories</a:t>
            </a:r>
            <a:endParaRPr lang="en-US" sz="1800" b="1" dirty="0">
              <a:solidFill>
                <a:srgbClr val="002060"/>
              </a:solidFill>
              <a:latin typeface="Calibri" panose="020F0502020204030204" pitchFamily="34" charset="0"/>
              <a:cs typeface="Calibri" panose="020F0502020204030204" pitchFamily="34" charset="0"/>
            </a:endParaRPr>
          </a:p>
        </p:txBody>
      </p:sp>
      <p:sp>
        <p:nvSpPr>
          <p:cNvPr id="13" name="Espace réservé du numéro de diapositive 12">
            <a:extLst>
              <a:ext uri="{FF2B5EF4-FFF2-40B4-BE49-F238E27FC236}">
                <a16:creationId xmlns:a16="http://schemas.microsoft.com/office/drawing/2014/main" id="{D3CD7CE0-0330-46C8-A08C-8F60CC20FB21}"/>
              </a:ext>
            </a:extLst>
          </p:cNvPr>
          <p:cNvSpPr>
            <a:spLocks noGrp="1"/>
          </p:cNvSpPr>
          <p:nvPr>
            <p:ph type="sldNum" sz="quarter" idx="12"/>
          </p:nvPr>
        </p:nvSpPr>
        <p:spPr/>
        <p:txBody>
          <a:bodyPr/>
          <a:lstStyle/>
          <a:p>
            <a:fld id="{62D3552A-55C4-F049-9BC7-22640EB826DB}" type="slidenum">
              <a:rPr lang="fr-FR" smtClean="0"/>
              <a:t>23</a:t>
            </a:fld>
            <a:endParaRPr lang="fr-FR" dirty="0"/>
          </a:p>
        </p:txBody>
      </p:sp>
      <p:sp>
        <p:nvSpPr>
          <p:cNvPr id="14" name="Rectangle 13">
            <a:extLst>
              <a:ext uri="{FF2B5EF4-FFF2-40B4-BE49-F238E27FC236}">
                <a16:creationId xmlns:a16="http://schemas.microsoft.com/office/drawing/2014/main" id="{E6A14D54-A4C5-42CB-89A8-9D57AA7C7717}"/>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spTree>
    <p:extLst>
      <p:ext uri="{BB962C8B-B14F-4D97-AF65-F5344CB8AC3E}">
        <p14:creationId xmlns:p14="http://schemas.microsoft.com/office/powerpoint/2010/main" val="201811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B654864B-782F-1B48-BDAA-C1A15C13BBD6}"/>
              </a:ext>
            </a:extLst>
          </p:cNvPr>
          <p:cNvSpPr txBox="1"/>
          <p:nvPr/>
        </p:nvSpPr>
        <p:spPr>
          <a:xfrm>
            <a:off x="3846472" y="2557540"/>
            <a:ext cx="7227917" cy="3021340"/>
          </a:xfrm>
          <a:prstGeom prst="rect">
            <a:avLst/>
          </a:prstGeom>
          <a:solidFill>
            <a:schemeClr val="bg1"/>
          </a:solidFill>
          <a:ln>
            <a:noFill/>
          </a:ln>
        </p:spPr>
        <p:txBody>
          <a:bodyPr wrap="square" rtlCol="0">
            <a:spAutoFit/>
          </a:bodyPr>
          <a:lstStyle/>
          <a:p>
            <a:pPr algn="just">
              <a:spcBef>
                <a:spcPts val="200"/>
              </a:spcBef>
              <a:spcAft>
                <a:spcPts val="600"/>
              </a:spcAft>
            </a:pPr>
            <a:r>
              <a:rPr lang="en-US" b="1" dirty="0">
                <a:latin typeface="Calibri" panose="020F0502020204030204" pitchFamily="34" charset="0"/>
                <a:cs typeface="Calibri" panose="020F0502020204030204" pitchFamily="34" charset="0"/>
              </a:rPr>
              <a:t>Are overrepresented </a:t>
            </a:r>
            <a:r>
              <a:rPr lang="en-US" dirty="0">
                <a:latin typeface="Calibri" panose="020F0502020204030204" pitchFamily="34" charset="0"/>
                <a:cs typeface="Calibri" panose="020F0502020204030204" pitchFamily="34" charset="0"/>
              </a:rPr>
              <a:t>among those who consulted a source of </a:t>
            </a:r>
            <a:r>
              <a:rPr lang="en-US" b="1" dirty="0">
                <a:latin typeface="Calibri" panose="020F0502020204030204" pitchFamily="34" charset="0"/>
                <a:cs typeface="Calibri" panose="020F0502020204030204" pitchFamily="34" charset="0"/>
              </a:rPr>
              <a:t>“click-bait” </a:t>
            </a:r>
            <a:r>
              <a:rPr lang="en-US" dirty="0">
                <a:latin typeface="Calibri" panose="020F0502020204030204" pitchFamily="34" charset="0"/>
                <a:cs typeface="Calibri" panose="020F0502020204030204" pitchFamily="34" charset="0"/>
              </a:rPr>
              <a:t>at least once during the study period: </a:t>
            </a:r>
            <a:endParaRPr lang="en-US" b="1" dirty="0">
              <a:latin typeface="Calibri" panose="020F0502020204030204" pitchFamily="34" charset="0"/>
              <a:cs typeface="Calibri" panose="020F0502020204030204" pitchFamily="34" charset="0"/>
            </a:endParaRPr>
          </a:p>
          <a:p>
            <a:pPr algn="just">
              <a:spcBef>
                <a:spcPts val="200"/>
              </a:spcBef>
              <a:spcAft>
                <a:spcPts val="600"/>
              </a:spcAft>
            </a:pPr>
            <a:endParaRPr lang="en-US" dirty="0">
              <a:latin typeface="Calibri" panose="020F0502020204030204" pitchFamily="34" charset="0"/>
              <a:cs typeface="Calibri" panose="020F0502020204030204" pitchFamily="34" charset="0"/>
            </a:endParaRPr>
          </a:p>
          <a:p>
            <a:pPr marL="285750" indent="-285750" algn="just">
              <a:spcBef>
                <a:spcPts val="200"/>
              </a:spcBef>
              <a:spcAft>
                <a:spcPts val="2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aged </a:t>
            </a:r>
            <a:r>
              <a:rPr lang="en-US" b="1" dirty="0">
                <a:solidFill>
                  <a:srgbClr val="002060"/>
                </a:solidFill>
                <a:latin typeface="Calibri" panose="020F0502020204030204" pitchFamily="34" charset="0"/>
                <a:cs typeface="Calibri" panose="020F0502020204030204" pitchFamily="34" charset="0"/>
              </a:rPr>
              <a:t>65 and over</a:t>
            </a:r>
          </a:p>
          <a:p>
            <a:pPr marL="285750" indent="-285750" algn="just">
              <a:spcBef>
                <a:spcPts val="200"/>
              </a:spcBef>
              <a:spcAft>
                <a:spcPts val="200"/>
              </a:spcAft>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Inactive</a:t>
            </a:r>
            <a:r>
              <a:rPr lang="en-US" dirty="0">
                <a:latin typeface="Calibri" panose="020F0502020204030204" pitchFamily="34" charset="0"/>
                <a:cs typeface="Calibri" panose="020F0502020204030204" pitchFamily="34" charset="0"/>
              </a:rPr>
              <a:t> individuals, including </a:t>
            </a:r>
            <a:r>
              <a:rPr lang="en-US" b="1" dirty="0">
                <a:solidFill>
                  <a:srgbClr val="002060"/>
                </a:solidFill>
                <a:latin typeface="Calibri" panose="020F0502020204030204" pitchFamily="34" charset="0"/>
                <a:cs typeface="Calibri" panose="020F0502020204030204" pitchFamily="34" charset="0"/>
              </a:rPr>
              <a:t>retirees</a:t>
            </a:r>
          </a:p>
          <a:p>
            <a:pPr marL="285750" indent="-285750" algn="just">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with a </a:t>
            </a:r>
            <a:r>
              <a:rPr lang="en-US" b="1" dirty="0">
                <a:solidFill>
                  <a:srgbClr val="002060"/>
                </a:solidFill>
                <a:latin typeface="Calibri" panose="020F0502020204030204" pitchFamily="34" charset="0"/>
                <a:cs typeface="Calibri" panose="020F0502020204030204" pitchFamily="34" charset="0"/>
              </a:rPr>
              <a:t>lower level of education</a:t>
            </a:r>
          </a:p>
          <a:p>
            <a:pPr marL="285750" indent="-285750" algn="just">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with a </a:t>
            </a:r>
            <a:r>
              <a:rPr lang="en-US" b="1" dirty="0">
                <a:solidFill>
                  <a:srgbClr val="002060"/>
                </a:solidFill>
                <a:latin typeface="Calibri" panose="020F0502020204030204" pitchFamily="34" charset="0"/>
                <a:cs typeface="Calibri" panose="020F0502020204030204" pitchFamily="34" charset="0"/>
              </a:rPr>
              <a:t>lower household income level</a:t>
            </a:r>
          </a:p>
          <a:p>
            <a:pPr marL="285750" indent="-285750" algn="just">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Individuals who report </a:t>
            </a:r>
            <a:r>
              <a:rPr lang="en-US" b="1" dirty="0">
                <a:solidFill>
                  <a:srgbClr val="002060"/>
                </a:solidFill>
                <a:latin typeface="Calibri" panose="020F0502020204030204" pitchFamily="34" charset="0"/>
                <a:cs typeface="Calibri" panose="020F0502020204030204" pitchFamily="34" charset="0"/>
              </a:rPr>
              <a:t>informing themselves more on the Internet </a:t>
            </a:r>
            <a:r>
              <a:rPr lang="en-US" dirty="0">
                <a:latin typeface="Calibri" panose="020F0502020204030204" pitchFamily="34" charset="0"/>
                <a:cs typeface="Calibri" panose="020F0502020204030204" pitchFamily="34" charset="0"/>
              </a:rPr>
              <a:t>and </a:t>
            </a:r>
            <a:r>
              <a:rPr lang="en-US" i="1" dirty="0">
                <a:latin typeface="Calibri" panose="020F0502020204030204" pitchFamily="34" charset="0"/>
                <a:cs typeface="Calibri" panose="020F0502020204030204" pitchFamily="34" charset="0"/>
              </a:rPr>
              <a:t>via</a:t>
            </a:r>
            <a:r>
              <a:rPr lang="en-US" dirty="0">
                <a:latin typeface="Calibri" panose="020F0502020204030204" pitchFamily="34" charset="0"/>
                <a:cs typeface="Calibri" panose="020F0502020204030204" pitchFamily="34" charset="0"/>
              </a:rPr>
              <a:t> </a:t>
            </a:r>
            <a:r>
              <a:rPr lang="en-US" b="1" dirty="0">
                <a:solidFill>
                  <a:srgbClr val="002060"/>
                </a:solidFill>
                <a:latin typeface="Calibri" panose="020F0502020204030204" pitchFamily="34" charset="0"/>
                <a:cs typeface="Calibri" panose="020F0502020204030204" pitchFamily="34" charset="0"/>
              </a:rPr>
              <a:t>television</a:t>
            </a:r>
          </a:p>
        </p:txBody>
      </p:sp>
      <p:sp>
        <p:nvSpPr>
          <p:cNvPr id="8" name="ZoneTexte 7">
            <a:extLst>
              <a:ext uri="{FF2B5EF4-FFF2-40B4-BE49-F238E27FC236}">
                <a16:creationId xmlns:a16="http://schemas.microsoft.com/office/drawing/2014/main" id="{84A04490-9C78-4B77-98FD-FE28EBE03BB9}"/>
              </a:ext>
            </a:extLst>
          </p:cNvPr>
          <p:cNvSpPr txBox="1"/>
          <p:nvPr/>
        </p:nvSpPr>
        <p:spPr>
          <a:xfrm>
            <a:off x="1030194" y="799483"/>
            <a:ext cx="9619877" cy="523220"/>
          </a:xfrm>
          <a:prstGeom prst="rect">
            <a:avLst/>
          </a:prstGeom>
          <a:noFill/>
        </p:spPr>
        <p:txBody>
          <a:bodyPr wrap="square" rtlCol="0">
            <a:spAutoFit/>
          </a:bodyPr>
          <a:lstStyle/>
          <a:p>
            <a:r>
              <a:rPr lang="en-US" sz="2800" b="1" dirty="0">
                <a:solidFill>
                  <a:srgbClr val="002060"/>
                </a:solidFill>
              </a:rPr>
              <a:t>Risk factors for exposure to “click-bait”</a:t>
            </a:r>
          </a:p>
        </p:txBody>
      </p:sp>
      <p:cxnSp>
        <p:nvCxnSpPr>
          <p:cNvPr id="10" name="Connecteur droit 9">
            <a:extLst>
              <a:ext uri="{FF2B5EF4-FFF2-40B4-BE49-F238E27FC236}">
                <a16:creationId xmlns:a16="http://schemas.microsoft.com/office/drawing/2014/main" id="{E8D0EF47-D0C6-469E-AC9C-413FB442B11E}"/>
              </a:ext>
            </a:extLst>
          </p:cNvPr>
          <p:cNvCxnSpPr/>
          <p:nvPr/>
        </p:nvCxnSpPr>
        <p:spPr>
          <a:xfrm>
            <a:off x="3407172" y="2468118"/>
            <a:ext cx="0" cy="3200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a:extLst>
              <a:ext uri="{FF2B5EF4-FFF2-40B4-BE49-F238E27FC236}">
                <a16:creationId xmlns:a16="http://schemas.microsoft.com/office/drawing/2014/main" id="{F130C1C7-ACB7-4BD4-9C48-916BF4AF2E2B}"/>
              </a:ext>
            </a:extLst>
          </p:cNvPr>
          <p:cNvSpPr>
            <a:spLocks noGrp="1"/>
          </p:cNvSpPr>
          <p:nvPr>
            <p:ph type="sldNum" sz="quarter" idx="12"/>
          </p:nvPr>
        </p:nvSpPr>
        <p:spPr/>
        <p:txBody>
          <a:bodyPr/>
          <a:lstStyle/>
          <a:p>
            <a:fld id="{62D3552A-55C4-F049-9BC7-22640EB826DB}" type="slidenum">
              <a:rPr lang="fr-FR" smtClean="0"/>
              <a:t>24</a:t>
            </a:fld>
            <a:endParaRPr lang="fr-FR" dirty="0"/>
          </a:p>
        </p:txBody>
      </p:sp>
      <p:sp>
        <p:nvSpPr>
          <p:cNvPr id="12" name="Rectangle 11">
            <a:extLst>
              <a:ext uri="{FF2B5EF4-FFF2-40B4-BE49-F238E27FC236}">
                <a16:creationId xmlns:a16="http://schemas.microsoft.com/office/drawing/2014/main" id="{ED25E3F9-1E8E-498E-9B6E-82C55849901D}"/>
              </a:ext>
            </a:extLst>
          </p:cNvPr>
          <p:cNvSpPr/>
          <p:nvPr/>
        </p:nvSpPr>
        <p:spPr>
          <a:xfrm>
            <a:off x="125733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Results</a:t>
            </a:r>
          </a:p>
        </p:txBody>
      </p:sp>
      <p:pic>
        <p:nvPicPr>
          <p:cNvPr id="13" name="Graphique 12" descr="Homme avec canne contour">
            <a:extLst>
              <a:ext uri="{FF2B5EF4-FFF2-40B4-BE49-F238E27FC236}">
                <a16:creationId xmlns:a16="http://schemas.microsoft.com/office/drawing/2014/main" id="{CA4CC1F6-126E-EB48-A2B7-29FB1A4C9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11" y="3258210"/>
            <a:ext cx="1620000" cy="1620000"/>
          </a:xfrm>
          <a:prstGeom prst="rect">
            <a:avLst/>
          </a:prstGeom>
        </p:spPr>
      </p:pic>
    </p:spTree>
    <p:extLst>
      <p:ext uri="{BB962C8B-B14F-4D97-AF65-F5344CB8AC3E}">
        <p14:creationId xmlns:p14="http://schemas.microsoft.com/office/powerpoint/2010/main" val="2285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0D1423-99A9-844D-B2FF-6C88DCD6A24C}"/>
              </a:ext>
            </a:extLst>
          </p:cNvPr>
          <p:cNvGrpSpPr>
            <a:grpSpLocks noChangeAspect="1"/>
          </p:cNvGrpSpPr>
          <p:nvPr/>
        </p:nvGrpSpPr>
        <p:grpSpPr>
          <a:xfrm>
            <a:off x="11439720" y="6110868"/>
            <a:ext cx="656658" cy="654940"/>
            <a:chOff x="10141016" y="4778915"/>
            <a:chExt cx="1263782" cy="1260475"/>
          </a:xfrm>
        </p:grpSpPr>
        <p:pic>
          <p:nvPicPr>
            <p:cNvPr id="12" name="Image 11">
              <a:extLst>
                <a:ext uri="{FF2B5EF4-FFF2-40B4-BE49-F238E27FC236}">
                  <a16:creationId xmlns:a16="http://schemas.microsoft.com/office/drawing/2014/main" id="{8D16AE0D-1AF6-DB4B-87A0-8CFBD6D0645D}"/>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3" name="Rectangle 12">
              <a:extLst>
                <a:ext uri="{FF2B5EF4-FFF2-40B4-BE49-F238E27FC236}">
                  <a16:creationId xmlns:a16="http://schemas.microsoft.com/office/drawing/2014/main" id="{02C1A77A-8167-9246-90F9-1D491B6E8B8B}"/>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17971356-5036-974A-A31F-23498DF26D4D}"/>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CECB472A-C500-4CD4-A9BE-C88E939883C4}"/>
              </a:ext>
            </a:extLst>
          </p:cNvPr>
          <p:cNvSpPr txBox="1"/>
          <p:nvPr/>
        </p:nvSpPr>
        <p:spPr>
          <a:xfrm>
            <a:off x="1030194" y="799483"/>
            <a:ext cx="9619877" cy="523220"/>
          </a:xfrm>
          <a:prstGeom prst="rect">
            <a:avLst/>
          </a:prstGeom>
          <a:noFill/>
        </p:spPr>
        <p:txBody>
          <a:bodyPr wrap="square" rtlCol="0">
            <a:spAutoFit/>
          </a:bodyPr>
          <a:lstStyle/>
          <a:p>
            <a:r>
              <a:rPr lang="en-US" sz="2800" b="1" dirty="0">
                <a:solidFill>
                  <a:srgbClr val="002060"/>
                </a:solidFill>
              </a:rPr>
              <a:t>The online information market</a:t>
            </a:r>
            <a:endParaRPr lang="en-US" dirty="0">
              <a:solidFill>
                <a:schemeClr val="bg1">
                  <a:lumMod val="50000"/>
                </a:schemeClr>
              </a:solidFill>
            </a:endParaRPr>
          </a:p>
        </p:txBody>
      </p:sp>
      <p:sp>
        <p:nvSpPr>
          <p:cNvPr id="6" name="Espace réservé du numéro de diapositive 5">
            <a:extLst>
              <a:ext uri="{FF2B5EF4-FFF2-40B4-BE49-F238E27FC236}">
                <a16:creationId xmlns:a16="http://schemas.microsoft.com/office/drawing/2014/main" id="{C43E4B6C-E3C7-47CC-868A-2B5630E96F98}"/>
              </a:ext>
            </a:extLst>
          </p:cNvPr>
          <p:cNvSpPr>
            <a:spLocks noGrp="1"/>
          </p:cNvSpPr>
          <p:nvPr>
            <p:ph type="sldNum" sz="quarter" idx="12"/>
          </p:nvPr>
        </p:nvSpPr>
        <p:spPr/>
        <p:txBody>
          <a:bodyPr/>
          <a:lstStyle/>
          <a:p>
            <a:fld id="{62D3552A-55C4-F049-9BC7-22640EB826DB}" type="slidenum">
              <a:rPr lang="fr-FR" smtClean="0"/>
              <a:t>25</a:t>
            </a:fld>
            <a:endParaRPr lang="fr-FR" dirty="0"/>
          </a:p>
        </p:txBody>
      </p:sp>
      <p:sp>
        <p:nvSpPr>
          <p:cNvPr id="16" name="Rectangle 15">
            <a:extLst>
              <a:ext uri="{FF2B5EF4-FFF2-40B4-BE49-F238E27FC236}">
                <a16:creationId xmlns:a16="http://schemas.microsoft.com/office/drawing/2014/main" id="{D4AD8F1B-2D7A-41BA-AFB9-EC705794C98B}"/>
              </a:ext>
            </a:extLst>
          </p:cNvPr>
          <p:cNvSpPr/>
          <p:nvPr/>
        </p:nvSpPr>
        <p:spPr>
          <a:xfrm>
            <a:off x="158245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bg1">
                    <a:lumMod val="65000"/>
                  </a:schemeClr>
                </a:solidFill>
              </a:rPr>
              <a:t>Key Takeaways</a:t>
            </a:r>
          </a:p>
        </p:txBody>
      </p:sp>
      <p:pic>
        <p:nvPicPr>
          <p:cNvPr id="4" name="Graphique 3" descr="Journal contour">
            <a:extLst>
              <a:ext uri="{FF2B5EF4-FFF2-40B4-BE49-F238E27FC236}">
                <a16:creationId xmlns:a16="http://schemas.microsoft.com/office/drawing/2014/main" id="{537040B6-B71E-4015-A479-AED71DC627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9766" y="2038997"/>
            <a:ext cx="1139340" cy="1139340"/>
          </a:xfrm>
          <a:prstGeom prst="rect">
            <a:avLst/>
          </a:prstGeom>
        </p:spPr>
      </p:pic>
      <p:sp>
        <p:nvSpPr>
          <p:cNvPr id="15" name="ZoneTexte 14">
            <a:extLst>
              <a:ext uri="{FF2B5EF4-FFF2-40B4-BE49-F238E27FC236}">
                <a16:creationId xmlns:a16="http://schemas.microsoft.com/office/drawing/2014/main" id="{E2AC52BE-A1E1-40EA-BD45-E85BBDB412AD}"/>
              </a:ext>
            </a:extLst>
          </p:cNvPr>
          <p:cNvSpPr txBox="1"/>
          <p:nvPr/>
        </p:nvSpPr>
        <p:spPr>
          <a:xfrm>
            <a:off x="1377328" y="2219919"/>
            <a:ext cx="6809935" cy="3477875"/>
          </a:xfrm>
          <a:prstGeom prst="rect">
            <a:avLst/>
          </a:prstGeom>
          <a:noFill/>
        </p:spPr>
        <p:txBody>
          <a:bodyPr wrap="square" rtlCol="0">
            <a:spAutoFit/>
          </a:bodyPr>
          <a:lstStyle/>
          <a:p>
            <a:pPr algn="just">
              <a:spcAft>
                <a:spcPts val="1200"/>
              </a:spcAft>
            </a:pPr>
            <a:r>
              <a:rPr lang="en-US" sz="2000" dirty="0"/>
              <a:t>In France, </a:t>
            </a:r>
            <a:r>
              <a:rPr lang="en-US" sz="2000" b="1" dirty="0">
                <a:solidFill>
                  <a:srgbClr val="002060"/>
                </a:solidFill>
              </a:rPr>
              <a:t>traditional media outlets </a:t>
            </a:r>
            <a:r>
              <a:rPr lang="en-US" sz="2000" dirty="0"/>
              <a:t>remain the </a:t>
            </a:r>
            <a:r>
              <a:rPr lang="en-US" sz="2000" b="1" dirty="0">
                <a:solidFill>
                  <a:srgbClr val="002060"/>
                </a:solidFill>
              </a:rPr>
              <a:t>leaders of the online information market</a:t>
            </a:r>
          </a:p>
          <a:p>
            <a:pPr algn="just">
              <a:spcAft>
                <a:spcPts val="1200"/>
              </a:spcAft>
            </a:pPr>
            <a:endParaRPr lang="en-US" sz="2000" dirty="0"/>
          </a:p>
          <a:p>
            <a:pPr algn="just">
              <a:spcAft>
                <a:spcPts val="1200"/>
              </a:spcAft>
            </a:pPr>
            <a:r>
              <a:rPr lang="en-US" sz="2000" b="1" dirty="0">
                <a:solidFill>
                  <a:srgbClr val="002060"/>
                </a:solidFill>
              </a:rPr>
              <a:t>However</a:t>
            </a:r>
          </a:p>
          <a:p>
            <a:pPr marL="285750" indent="-285750" algn="just">
              <a:spcAft>
                <a:spcPts val="1200"/>
              </a:spcAft>
              <a:buFont typeface="Wingdings" pitchFamily="2" charset="2"/>
              <a:buChar char="Ø"/>
            </a:pPr>
            <a:r>
              <a:rPr lang="en-US" sz="2000" dirty="0"/>
              <a:t>Their </a:t>
            </a:r>
            <a:r>
              <a:rPr lang="en-US" sz="2000" b="1" dirty="0">
                <a:solidFill>
                  <a:srgbClr val="002060"/>
                </a:solidFill>
              </a:rPr>
              <a:t>role in editorializing news information </a:t>
            </a:r>
            <a:r>
              <a:rPr lang="en-US" sz="2000" dirty="0"/>
              <a:t>is decreasing significantly, due to the “</a:t>
            </a:r>
            <a:r>
              <a:rPr lang="en-US" sz="2000" b="1" dirty="0">
                <a:solidFill>
                  <a:srgbClr val="002060"/>
                </a:solidFill>
              </a:rPr>
              <a:t>browsing</a:t>
            </a:r>
            <a:r>
              <a:rPr lang="en-US" sz="2000" dirty="0"/>
              <a:t>” behavior of Internet users and the development of </a:t>
            </a:r>
            <a:r>
              <a:rPr lang="en-US" sz="2000" b="1" dirty="0">
                <a:solidFill>
                  <a:srgbClr val="002060"/>
                </a:solidFill>
              </a:rPr>
              <a:t>social networks</a:t>
            </a:r>
            <a:endParaRPr lang="en-US" sz="2000" dirty="0"/>
          </a:p>
          <a:p>
            <a:pPr marL="285750" indent="-285750" algn="just">
              <a:spcAft>
                <a:spcPts val="1200"/>
              </a:spcAft>
              <a:buFont typeface="Wingdings" pitchFamily="2" charset="2"/>
              <a:buChar char="Ø"/>
            </a:pPr>
            <a:r>
              <a:rPr lang="en-US" sz="2000" dirty="0">
                <a:latin typeface="Calibri" panose="020F0502020204030204" pitchFamily="34" charset="0"/>
                <a:cs typeface="Calibri" panose="020F0502020204030204" pitchFamily="34" charset="0"/>
              </a:rPr>
              <a:t>More than a </a:t>
            </a:r>
            <a:r>
              <a:rPr lang="en-US" sz="2000" b="1" dirty="0">
                <a:solidFill>
                  <a:srgbClr val="002060"/>
                </a:solidFill>
                <a:latin typeface="Calibri" panose="020F0502020204030204" pitchFamily="34" charset="0"/>
                <a:cs typeface="Calibri" panose="020F0502020204030204" pitchFamily="34" charset="0"/>
              </a:rPr>
              <a:t>third of our panel </a:t>
            </a:r>
            <a:r>
              <a:rPr lang="en-US" sz="2000" dirty="0">
                <a:latin typeface="Calibri" panose="020F0502020204030204" pitchFamily="34" charset="0"/>
                <a:cs typeface="Calibri" panose="020F0502020204030204" pitchFamily="34" charset="0"/>
              </a:rPr>
              <a:t>consulted sources </a:t>
            </a:r>
            <a:r>
              <a:rPr lang="en-US" sz="2000" b="1" dirty="0">
                <a:solidFill>
                  <a:srgbClr val="002060"/>
                </a:solidFill>
                <a:latin typeface="Calibri" panose="020F0502020204030204" pitchFamily="34" charset="0"/>
                <a:cs typeface="Calibri" panose="020F0502020204030204" pitchFamily="34" charset="0"/>
              </a:rPr>
              <a:t>deemed unreliable </a:t>
            </a:r>
            <a:r>
              <a:rPr lang="en-US" sz="2000" dirty="0">
                <a:latin typeface="Calibri" panose="020F0502020204030204" pitchFamily="34" charset="0"/>
                <a:cs typeface="Calibri" panose="020F0502020204030204" pitchFamily="34" charset="0"/>
              </a:rPr>
              <a:t>throughout the study period</a:t>
            </a:r>
            <a:endParaRPr lang="en-US" sz="2000" dirty="0">
              <a:solidFill>
                <a:srgbClr val="002060"/>
              </a:solidFill>
            </a:endParaRPr>
          </a:p>
        </p:txBody>
      </p:sp>
      <p:cxnSp>
        <p:nvCxnSpPr>
          <p:cNvPr id="17" name="Connecteur droit 16">
            <a:extLst>
              <a:ext uri="{FF2B5EF4-FFF2-40B4-BE49-F238E27FC236}">
                <a16:creationId xmlns:a16="http://schemas.microsoft.com/office/drawing/2014/main" id="{B29E997E-82A4-4203-B6E7-68C29AA4D62C}"/>
              </a:ext>
            </a:extLst>
          </p:cNvPr>
          <p:cNvCxnSpPr>
            <a:cxnSpLocks/>
          </p:cNvCxnSpPr>
          <p:nvPr/>
        </p:nvCxnSpPr>
        <p:spPr>
          <a:xfrm>
            <a:off x="8880026" y="2465812"/>
            <a:ext cx="0" cy="33695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que 9">
            <a:extLst>
              <a:ext uri="{FF2B5EF4-FFF2-40B4-BE49-F238E27FC236}">
                <a16:creationId xmlns:a16="http://schemas.microsoft.com/office/drawing/2014/main" id="{C9368AA7-CC72-4B66-A233-1F3FD1CB1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3640" y="4960644"/>
            <a:ext cx="817119" cy="773094"/>
          </a:xfrm>
          <a:prstGeom prst="rect">
            <a:avLst/>
          </a:prstGeom>
        </p:spPr>
      </p:pic>
      <p:pic>
        <p:nvPicPr>
          <p:cNvPr id="18" name="Graphique 17" descr="Papillon avec un remplissage uni">
            <a:extLst>
              <a:ext uri="{FF2B5EF4-FFF2-40B4-BE49-F238E27FC236}">
                <a16:creationId xmlns:a16="http://schemas.microsoft.com/office/drawing/2014/main" id="{29DD9BCE-57EE-204D-8132-3449673A18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9766" y="3785712"/>
            <a:ext cx="1144800" cy="1144800"/>
          </a:xfrm>
          <a:prstGeom prst="rect">
            <a:avLst/>
          </a:prstGeom>
        </p:spPr>
      </p:pic>
    </p:spTree>
    <p:extLst>
      <p:ext uri="{BB962C8B-B14F-4D97-AF65-F5344CB8AC3E}">
        <p14:creationId xmlns:p14="http://schemas.microsoft.com/office/powerpoint/2010/main" val="8465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0D1423-99A9-844D-B2FF-6C88DCD6A24C}"/>
              </a:ext>
            </a:extLst>
          </p:cNvPr>
          <p:cNvGrpSpPr>
            <a:grpSpLocks noChangeAspect="1"/>
          </p:cNvGrpSpPr>
          <p:nvPr/>
        </p:nvGrpSpPr>
        <p:grpSpPr>
          <a:xfrm>
            <a:off x="11439720" y="6110868"/>
            <a:ext cx="656658" cy="654940"/>
            <a:chOff x="10141016" y="4778915"/>
            <a:chExt cx="1263782" cy="1260475"/>
          </a:xfrm>
        </p:grpSpPr>
        <p:pic>
          <p:nvPicPr>
            <p:cNvPr id="12" name="Image 11">
              <a:extLst>
                <a:ext uri="{FF2B5EF4-FFF2-40B4-BE49-F238E27FC236}">
                  <a16:creationId xmlns:a16="http://schemas.microsoft.com/office/drawing/2014/main" id="{8D16AE0D-1AF6-DB4B-87A0-8CFBD6D0645D}"/>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3" name="Rectangle 12">
              <a:extLst>
                <a:ext uri="{FF2B5EF4-FFF2-40B4-BE49-F238E27FC236}">
                  <a16:creationId xmlns:a16="http://schemas.microsoft.com/office/drawing/2014/main" id="{02C1A77A-8167-9246-90F9-1D491B6E8B8B}"/>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17971356-5036-974A-A31F-23498DF26D4D}"/>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CECB472A-C500-4CD4-A9BE-C88E939883C4}"/>
              </a:ext>
            </a:extLst>
          </p:cNvPr>
          <p:cNvSpPr txBox="1"/>
          <p:nvPr/>
        </p:nvSpPr>
        <p:spPr>
          <a:xfrm>
            <a:off x="1030194" y="799483"/>
            <a:ext cx="9619877" cy="523220"/>
          </a:xfrm>
          <a:prstGeom prst="rect">
            <a:avLst/>
          </a:prstGeom>
          <a:noFill/>
        </p:spPr>
        <p:txBody>
          <a:bodyPr wrap="square" rtlCol="0">
            <a:spAutoFit/>
          </a:bodyPr>
          <a:lstStyle/>
          <a:p>
            <a:r>
              <a:rPr lang="en-US" sz="2800" b="1" dirty="0">
                <a:solidFill>
                  <a:srgbClr val="002060"/>
                </a:solidFill>
              </a:rPr>
              <a:t>Results out of phase with certain conventional ideas</a:t>
            </a:r>
          </a:p>
        </p:txBody>
      </p:sp>
      <p:sp>
        <p:nvSpPr>
          <p:cNvPr id="6" name="Espace réservé du numéro de diapositive 5">
            <a:extLst>
              <a:ext uri="{FF2B5EF4-FFF2-40B4-BE49-F238E27FC236}">
                <a16:creationId xmlns:a16="http://schemas.microsoft.com/office/drawing/2014/main" id="{C43E4B6C-E3C7-47CC-868A-2B5630E96F98}"/>
              </a:ext>
            </a:extLst>
          </p:cNvPr>
          <p:cNvSpPr>
            <a:spLocks noGrp="1"/>
          </p:cNvSpPr>
          <p:nvPr>
            <p:ph type="sldNum" sz="quarter" idx="12"/>
          </p:nvPr>
        </p:nvSpPr>
        <p:spPr/>
        <p:txBody>
          <a:bodyPr/>
          <a:lstStyle/>
          <a:p>
            <a:fld id="{62D3552A-55C4-F049-9BC7-22640EB826DB}" type="slidenum">
              <a:rPr lang="fr-FR" smtClean="0"/>
              <a:t>26</a:t>
            </a:fld>
            <a:endParaRPr lang="fr-FR" dirty="0"/>
          </a:p>
        </p:txBody>
      </p:sp>
      <p:sp>
        <p:nvSpPr>
          <p:cNvPr id="16" name="Rectangle 15">
            <a:extLst>
              <a:ext uri="{FF2B5EF4-FFF2-40B4-BE49-F238E27FC236}">
                <a16:creationId xmlns:a16="http://schemas.microsoft.com/office/drawing/2014/main" id="{D4AD8F1B-2D7A-41BA-AFB9-EC705794C98B}"/>
              </a:ext>
            </a:extLst>
          </p:cNvPr>
          <p:cNvSpPr/>
          <p:nvPr/>
        </p:nvSpPr>
        <p:spPr>
          <a:xfrm>
            <a:off x="158245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lumMod val="65000"/>
                  </a:schemeClr>
                </a:solidFill>
              </a:rPr>
              <a:t>Key Takeaways</a:t>
            </a:r>
          </a:p>
        </p:txBody>
      </p:sp>
      <p:sp>
        <p:nvSpPr>
          <p:cNvPr id="15" name="ZoneTexte 14">
            <a:extLst>
              <a:ext uri="{FF2B5EF4-FFF2-40B4-BE49-F238E27FC236}">
                <a16:creationId xmlns:a16="http://schemas.microsoft.com/office/drawing/2014/main" id="{E2AC52BE-A1E1-40EA-BD45-E85BBDB412AD}"/>
              </a:ext>
            </a:extLst>
          </p:cNvPr>
          <p:cNvSpPr txBox="1"/>
          <p:nvPr/>
        </p:nvSpPr>
        <p:spPr>
          <a:xfrm>
            <a:off x="1425236" y="2411636"/>
            <a:ext cx="6809935" cy="3170099"/>
          </a:xfrm>
          <a:prstGeom prst="rect">
            <a:avLst/>
          </a:prstGeom>
          <a:noFill/>
        </p:spPr>
        <p:txBody>
          <a:bodyPr wrap="square" rtlCol="0">
            <a:spAutoFit/>
          </a:bodyPr>
          <a:lstStyle/>
          <a:p>
            <a:pPr marL="342900" indent="-342900" algn="just">
              <a:spcAft>
                <a:spcPts val="2400"/>
              </a:spcAft>
              <a:buFont typeface="Wingdings" pitchFamily="2" charset="2"/>
              <a:buChar char="Ø"/>
            </a:pPr>
            <a:r>
              <a:rPr lang="en-US" sz="2000" b="1" dirty="0">
                <a:solidFill>
                  <a:srgbClr val="002060"/>
                </a:solidFill>
              </a:rPr>
              <a:t>Surveys </a:t>
            </a:r>
            <a:r>
              <a:rPr lang="en-US" sz="2000" dirty="0"/>
              <a:t>on information behavior are </a:t>
            </a:r>
            <a:r>
              <a:rPr lang="en-US" sz="2000" b="1" dirty="0">
                <a:solidFill>
                  <a:srgbClr val="002060"/>
                </a:solidFill>
              </a:rPr>
              <a:t>insufficient</a:t>
            </a:r>
          </a:p>
          <a:p>
            <a:pPr marL="342900" indent="-342900" algn="just">
              <a:spcAft>
                <a:spcPts val="2400"/>
              </a:spcAft>
              <a:buFont typeface="Wingdings" pitchFamily="2" charset="2"/>
              <a:buChar char="Ø"/>
            </a:pPr>
            <a:r>
              <a:rPr lang="en-US" sz="2000" dirty="0">
                <a:latin typeface="Calibri" panose="020F0502020204030204" pitchFamily="34" charset="0"/>
                <a:cs typeface="Calibri" panose="020F0502020204030204" pitchFamily="34" charset="0"/>
              </a:rPr>
              <a:t>The French do spend more time consulting the media outlets that they report </a:t>
            </a:r>
            <a:r>
              <a:rPr lang="en-US" sz="2000" b="1" dirty="0">
                <a:solidFill>
                  <a:srgbClr val="002060"/>
                </a:solidFill>
                <a:latin typeface="Calibri" panose="020F0502020204030204" pitchFamily="34" charset="0"/>
                <a:cs typeface="Calibri" panose="020F0502020204030204" pitchFamily="34" charset="0"/>
              </a:rPr>
              <a:t>trusting </a:t>
            </a:r>
            <a:r>
              <a:rPr lang="en-US" sz="2000" dirty="0">
                <a:latin typeface="Calibri" panose="020F0502020204030204" pitchFamily="34" charset="0"/>
                <a:cs typeface="Calibri" panose="020F0502020204030204" pitchFamily="34" charset="0"/>
              </a:rPr>
              <a:t>most</a:t>
            </a:r>
          </a:p>
          <a:p>
            <a:pPr marL="342900" indent="-342900" algn="just">
              <a:spcAft>
                <a:spcPts val="2400"/>
              </a:spcAft>
              <a:buFont typeface="Wingdings" pitchFamily="2" charset="2"/>
              <a:buChar char="Ø"/>
            </a:pPr>
            <a:r>
              <a:rPr lang="en-US" sz="2000" dirty="0">
                <a:latin typeface="Calibri" panose="020F0502020204030204" pitchFamily="34" charset="0"/>
                <a:cs typeface="Calibri" panose="020F0502020204030204" pitchFamily="34" charset="0"/>
              </a:rPr>
              <a:t>The French do not seem to be enclosed in informational </a:t>
            </a:r>
            <a:r>
              <a:rPr lang="en-US" sz="2000" b="1" dirty="0">
                <a:solidFill>
                  <a:srgbClr val="002060"/>
                </a:solidFill>
                <a:latin typeface="Calibri" panose="020F0502020204030204" pitchFamily="34" charset="0"/>
                <a:cs typeface="Calibri" panose="020F0502020204030204" pitchFamily="34" charset="0"/>
              </a:rPr>
              <a:t>echo chambers </a:t>
            </a:r>
          </a:p>
          <a:p>
            <a:pPr marL="342900" indent="-342900" algn="just">
              <a:spcAft>
                <a:spcPts val="2400"/>
              </a:spcAft>
              <a:buFont typeface="Wingdings" pitchFamily="2" charset="2"/>
              <a:buChar char="Ø"/>
            </a:pPr>
            <a:r>
              <a:rPr lang="en-US" sz="2000" dirty="0">
                <a:latin typeface="Calibri" panose="020F0502020204030204" pitchFamily="34" charset="0"/>
                <a:cs typeface="Calibri" panose="020F0502020204030204" pitchFamily="34" charset="0"/>
              </a:rPr>
              <a:t>Exposure to  </a:t>
            </a:r>
            <a:r>
              <a:rPr lang="en-US" sz="2000" b="1" dirty="0">
                <a:solidFill>
                  <a:srgbClr val="002060"/>
                </a:solidFill>
                <a:latin typeface="Calibri" panose="020F0502020204030204" pitchFamily="34" charset="0"/>
                <a:cs typeface="Calibri" panose="020F0502020204030204" pitchFamily="34" charset="0"/>
              </a:rPr>
              <a:t>disinformation</a:t>
            </a:r>
            <a:r>
              <a:rPr lang="en-US" sz="2000" dirty="0">
                <a:latin typeface="Calibri" panose="020F0502020204030204" pitchFamily="34" charset="0"/>
                <a:cs typeface="Calibri" panose="020F0502020204030204" pitchFamily="34" charset="0"/>
              </a:rPr>
              <a:t> is </a:t>
            </a:r>
            <a:r>
              <a:rPr lang="en-US" sz="2000" b="1" dirty="0">
                <a:solidFill>
                  <a:srgbClr val="002060"/>
                </a:solidFill>
                <a:latin typeface="Calibri" panose="020F0502020204030204" pitchFamily="34" charset="0"/>
                <a:cs typeface="Calibri" panose="020F0502020204030204" pitchFamily="34" charset="0"/>
              </a:rPr>
              <a:t>significant </a:t>
            </a:r>
            <a:r>
              <a:rPr lang="en-US" sz="2000" dirty="0">
                <a:latin typeface="Calibri" panose="020F0502020204030204" pitchFamily="34" charset="0"/>
                <a:cs typeface="Calibri" panose="020F0502020204030204" pitchFamily="34" charset="0"/>
              </a:rPr>
              <a:t>but </a:t>
            </a:r>
            <a:r>
              <a:rPr lang="en-US" sz="2000" b="1" dirty="0">
                <a:solidFill>
                  <a:srgbClr val="002060"/>
                </a:solidFill>
                <a:latin typeface="Calibri" panose="020F0502020204030204" pitchFamily="34" charset="0"/>
                <a:cs typeface="Calibri" panose="020F0502020204030204" pitchFamily="34" charset="0"/>
              </a:rPr>
              <a:t>generally limited</a:t>
            </a:r>
          </a:p>
        </p:txBody>
      </p:sp>
      <p:cxnSp>
        <p:nvCxnSpPr>
          <p:cNvPr id="17" name="Connecteur droit 16">
            <a:extLst>
              <a:ext uri="{FF2B5EF4-FFF2-40B4-BE49-F238E27FC236}">
                <a16:creationId xmlns:a16="http://schemas.microsoft.com/office/drawing/2014/main" id="{B29E997E-82A4-4203-B6E7-68C29AA4D62C}"/>
              </a:ext>
            </a:extLst>
          </p:cNvPr>
          <p:cNvCxnSpPr>
            <a:cxnSpLocks/>
          </p:cNvCxnSpPr>
          <p:nvPr/>
        </p:nvCxnSpPr>
        <p:spPr>
          <a:xfrm>
            <a:off x="8880026" y="2465812"/>
            <a:ext cx="0" cy="33695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Graphique 2" descr="Bouclier coche contour">
            <a:extLst>
              <a:ext uri="{FF2B5EF4-FFF2-40B4-BE49-F238E27FC236}">
                <a16:creationId xmlns:a16="http://schemas.microsoft.com/office/drawing/2014/main" id="{3D850E4F-D2C1-EA47-9643-215B759F7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4879" y="3373965"/>
            <a:ext cx="771738" cy="771738"/>
          </a:xfrm>
          <a:prstGeom prst="rect">
            <a:avLst/>
          </a:prstGeom>
        </p:spPr>
      </p:pic>
      <p:grpSp>
        <p:nvGrpSpPr>
          <p:cNvPr id="35" name="Groupe 34">
            <a:extLst>
              <a:ext uri="{FF2B5EF4-FFF2-40B4-BE49-F238E27FC236}">
                <a16:creationId xmlns:a16="http://schemas.microsoft.com/office/drawing/2014/main" id="{CBA225D2-D528-E047-AB3E-A1A74560F904}"/>
              </a:ext>
            </a:extLst>
          </p:cNvPr>
          <p:cNvGrpSpPr>
            <a:grpSpLocks noChangeAspect="1"/>
          </p:cNvGrpSpPr>
          <p:nvPr/>
        </p:nvGrpSpPr>
        <p:grpSpPr>
          <a:xfrm>
            <a:off x="9297907" y="4272139"/>
            <a:ext cx="1225682" cy="646582"/>
            <a:chOff x="9454966" y="2191153"/>
            <a:chExt cx="1733366" cy="914400"/>
          </a:xfrm>
        </p:grpSpPr>
        <p:pic>
          <p:nvPicPr>
            <p:cNvPr id="19" name="Graphique 18" descr="Support sonore contour">
              <a:extLst>
                <a:ext uri="{FF2B5EF4-FFF2-40B4-BE49-F238E27FC236}">
                  <a16:creationId xmlns:a16="http://schemas.microsoft.com/office/drawing/2014/main" id="{47C3EF4C-EA06-9642-B1CB-7AD08FEC6F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4966" y="2191153"/>
              <a:ext cx="914400" cy="914400"/>
            </a:xfrm>
            <a:prstGeom prst="rect">
              <a:avLst/>
            </a:prstGeom>
          </p:spPr>
        </p:pic>
        <p:pic>
          <p:nvPicPr>
            <p:cNvPr id="20" name="Graphique 19" descr="Support sonore contour">
              <a:extLst>
                <a:ext uri="{FF2B5EF4-FFF2-40B4-BE49-F238E27FC236}">
                  <a16:creationId xmlns:a16="http://schemas.microsoft.com/office/drawing/2014/main" id="{640F8572-0C43-2147-B811-2F86442421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0273932" y="2191153"/>
              <a:ext cx="914400" cy="914400"/>
            </a:xfrm>
            <a:prstGeom prst="rect">
              <a:avLst/>
            </a:prstGeom>
          </p:spPr>
        </p:pic>
      </p:grpSp>
      <p:pic>
        <p:nvPicPr>
          <p:cNvPr id="33" name="Graphique 32" descr="Presse-papiers mixte contour">
            <a:extLst>
              <a:ext uri="{FF2B5EF4-FFF2-40B4-BE49-F238E27FC236}">
                <a16:creationId xmlns:a16="http://schemas.microsoft.com/office/drawing/2014/main" id="{3F903408-D9D2-CF4E-A7B3-FC8FA00522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4880" y="2421645"/>
            <a:ext cx="771737" cy="771737"/>
          </a:xfrm>
          <a:prstGeom prst="rect">
            <a:avLst/>
          </a:prstGeom>
        </p:spPr>
      </p:pic>
      <p:pic>
        <p:nvPicPr>
          <p:cNvPr id="18" name="Graphique 17">
            <a:extLst>
              <a:ext uri="{FF2B5EF4-FFF2-40B4-BE49-F238E27FC236}">
                <a16:creationId xmlns:a16="http://schemas.microsoft.com/office/drawing/2014/main" id="{935CA0EE-3A88-C846-A315-59DEECE306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0035" y="5100104"/>
            <a:ext cx="646582" cy="611745"/>
          </a:xfrm>
          <a:prstGeom prst="rect">
            <a:avLst/>
          </a:prstGeom>
        </p:spPr>
      </p:pic>
    </p:spTree>
    <p:extLst>
      <p:ext uri="{BB962C8B-B14F-4D97-AF65-F5344CB8AC3E}">
        <p14:creationId xmlns:p14="http://schemas.microsoft.com/office/powerpoint/2010/main" val="281382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Une image contenant texte&#10;&#10;Description générée automatiquement">
            <a:extLst>
              <a:ext uri="{FF2B5EF4-FFF2-40B4-BE49-F238E27FC236}">
                <a16:creationId xmlns:a16="http://schemas.microsoft.com/office/drawing/2014/main" id="{0F5C578E-7999-40E7-94E6-9D60A7D697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0927" y="4230387"/>
            <a:ext cx="2602006" cy="725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6485098-18B1-4765-B6F4-40E0BF5ECF45}"/>
              </a:ext>
            </a:extLst>
          </p:cNvPr>
          <p:cNvSpPr txBox="1"/>
          <p:nvPr/>
        </p:nvSpPr>
        <p:spPr>
          <a:xfrm>
            <a:off x="3973339" y="2611013"/>
            <a:ext cx="7061468" cy="3963899"/>
          </a:xfrm>
          <a:prstGeom prst="rect">
            <a:avLst/>
          </a:prstGeom>
        </p:spPr>
        <p:txBody>
          <a:bodyPr vert="horz" lIns="91440" tIns="45720" rIns="91440" bIns="45720" rtlCol="0">
            <a:noAutofit/>
          </a:bodyPr>
          <a:lstStyle/>
          <a:p>
            <a:pPr marL="342900" indent="-228600" algn="just">
              <a:spcAft>
                <a:spcPts val="1200"/>
              </a:spcAft>
              <a:buFont typeface="Arial" panose="020B0604020202020204" pitchFamily="34" charset="0"/>
              <a:buChar char="•"/>
            </a:pPr>
            <a:r>
              <a:rPr lang="en-US" sz="2000" dirty="0"/>
              <a:t>Conduct this study annually and expand on it</a:t>
            </a:r>
          </a:p>
          <a:p>
            <a:pPr marL="342900" indent="-228600" algn="just">
              <a:spcAft>
                <a:spcPts val="1200"/>
              </a:spcAft>
              <a:buFont typeface="Arial" panose="020B0604020202020204" pitchFamily="34" charset="0"/>
              <a:buChar char="•"/>
            </a:pPr>
            <a:r>
              <a:rPr lang="en-US" sz="2000" dirty="0"/>
              <a:t>Extend this study to other European countries</a:t>
            </a:r>
          </a:p>
          <a:p>
            <a:pPr marL="342900" indent="-228600" algn="just">
              <a:spcAft>
                <a:spcPts val="1200"/>
              </a:spcAft>
              <a:buFont typeface="Arial" panose="020B0604020202020204" pitchFamily="34" charset="0"/>
              <a:buChar char="•"/>
            </a:pPr>
            <a:r>
              <a:rPr lang="en-US" sz="2000" dirty="0"/>
              <a:t>Analyze the extent of disinformation on social networks by establishing partnerships with media outlets and platforms</a:t>
            </a:r>
          </a:p>
          <a:p>
            <a:pPr marL="342900" indent="-228600" algn="just">
              <a:spcAft>
                <a:spcPts val="1200"/>
              </a:spcAft>
              <a:buFont typeface="Arial" panose="020B0604020202020204" pitchFamily="34" charset="0"/>
              <a:buChar char="•"/>
            </a:pPr>
            <a:r>
              <a:rPr lang="en-US" sz="2000" dirty="0"/>
              <a:t>Permanently monitor the structural evolutions of the information market and their impact on the integrity of public debate</a:t>
            </a:r>
          </a:p>
          <a:p>
            <a:pPr marL="342900" indent="-228600" algn="just">
              <a:spcAft>
                <a:spcPts val="1200"/>
              </a:spcAft>
              <a:buFont typeface="Arial" panose="020B0604020202020204" pitchFamily="34" charset="0"/>
              <a:buChar char="•"/>
            </a:pPr>
            <a:r>
              <a:rPr lang="en-US" sz="2000" dirty="0"/>
              <a:t>Formulate, if necessary, public policy proposals – namely with regards to the fight against disinformation and the regulation of platforms</a:t>
            </a:r>
            <a:endParaRPr lang="en-US" sz="2000" i="1" dirty="0"/>
          </a:p>
        </p:txBody>
      </p:sp>
      <p:sp>
        <p:nvSpPr>
          <p:cNvPr id="4" name="Espace réservé du numéro de diapositive 3">
            <a:extLst>
              <a:ext uri="{FF2B5EF4-FFF2-40B4-BE49-F238E27FC236}">
                <a16:creationId xmlns:a16="http://schemas.microsoft.com/office/drawing/2014/main" id="{09F05159-EFF4-486C-8E7A-0CD976F8C4E6}"/>
              </a:ext>
            </a:extLst>
          </p:cNvPr>
          <p:cNvSpPr>
            <a:spLocks noGrp="1"/>
          </p:cNvSpPr>
          <p:nvPr>
            <p:ph type="sldNum" sz="quarter" idx="12"/>
          </p:nvPr>
        </p:nvSpPr>
        <p:spPr>
          <a:xfrm>
            <a:off x="10330903" y="6217920"/>
            <a:ext cx="914400" cy="365125"/>
          </a:xfrm>
        </p:spPr>
        <p:txBody>
          <a:bodyPr vert="horz" lIns="91440" tIns="45720" rIns="91440" bIns="45720" rtlCol="0" anchor="ctr">
            <a:normAutofit/>
          </a:bodyPr>
          <a:lstStyle/>
          <a:p>
            <a:pPr>
              <a:spcAft>
                <a:spcPts val="600"/>
              </a:spcAft>
            </a:pPr>
            <a:fld id="{62D3552A-55C4-F049-9BC7-22640EB826DB}" type="slidenum">
              <a:rPr lang="en-US">
                <a:solidFill>
                  <a:prstClr val="black">
                    <a:lumMod val="50000"/>
                    <a:lumOff val="50000"/>
                  </a:prstClr>
                </a:solidFill>
              </a:rPr>
              <a:pPr>
                <a:spcAft>
                  <a:spcPts val="600"/>
                </a:spcAft>
              </a:pPr>
              <a:t>27</a:t>
            </a:fld>
            <a:endParaRPr lang="en-US">
              <a:solidFill>
                <a:prstClr val="black">
                  <a:lumMod val="50000"/>
                  <a:lumOff val="50000"/>
                </a:prstClr>
              </a:solidFill>
            </a:endParaRPr>
          </a:p>
        </p:txBody>
      </p:sp>
      <p:sp>
        <p:nvSpPr>
          <p:cNvPr id="9" name="ZoneTexte 8">
            <a:extLst>
              <a:ext uri="{FF2B5EF4-FFF2-40B4-BE49-F238E27FC236}">
                <a16:creationId xmlns:a16="http://schemas.microsoft.com/office/drawing/2014/main" id="{C31C0A7F-F8F7-4CC6-A5D4-F66591588247}"/>
              </a:ext>
            </a:extLst>
          </p:cNvPr>
          <p:cNvSpPr txBox="1"/>
          <p:nvPr/>
        </p:nvSpPr>
        <p:spPr>
          <a:xfrm>
            <a:off x="1030194" y="799483"/>
            <a:ext cx="9619877" cy="523220"/>
          </a:xfrm>
          <a:prstGeom prst="rect">
            <a:avLst/>
          </a:prstGeom>
          <a:noFill/>
        </p:spPr>
        <p:txBody>
          <a:bodyPr wrap="square" rtlCol="0">
            <a:spAutoFit/>
          </a:bodyPr>
          <a:lstStyle/>
          <a:p>
            <a:pPr>
              <a:spcAft>
                <a:spcPts val="600"/>
              </a:spcAft>
            </a:pPr>
            <a:r>
              <a:rPr lang="en-US" sz="2800" b="1" dirty="0">
                <a:solidFill>
                  <a:srgbClr val="002060"/>
                </a:solidFill>
              </a:rPr>
              <a:t>Projects of the Fondation Descartes</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B94D5E27-A0B6-4542-991C-AF333C084DAB}"/>
              </a:ext>
            </a:extLst>
          </p:cNvPr>
          <p:cNvSpPr/>
          <p:nvPr/>
        </p:nvSpPr>
        <p:spPr>
          <a:xfrm>
            <a:off x="158245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600" b="1" dirty="0">
                <a:solidFill>
                  <a:schemeClr val="bg1">
                    <a:lumMod val="65000"/>
                  </a:schemeClr>
                </a:solidFill>
              </a:rPr>
              <a:t>Perspectives</a:t>
            </a:r>
          </a:p>
        </p:txBody>
      </p:sp>
    </p:spTree>
    <p:extLst>
      <p:ext uri="{BB962C8B-B14F-4D97-AF65-F5344CB8AC3E}">
        <p14:creationId xmlns:p14="http://schemas.microsoft.com/office/powerpoint/2010/main" val="34645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FFA8FC8-CFD3-A946-BFC4-3B915FC00103}"/>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7DCDB257-CAB6-8F4A-82D5-F2BA29D7DB8E}"/>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8838FB01-9E55-6348-BC9E-45F94EFC89D3}"/>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75D43DE0-5D7A-034B-BECD-326D24EC7F04}"/>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 name="Rectangle 4">
            <a:extLst>
              <a:ext uri="{FF2B5EF4-FFF2-40B4-BE49-F238E27FC236}">
                <a16:creationId xmlns:a16="http://schemas.microsoft.com/office/drawing/2014/main" id="{C43AB90A-B92C-644C-8F5A-F11243A257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6">
            <a:extLst>
              <a:ext uri="{FF2B5EF4-FFF2-40B4-BE49-F238E27FC236}">
                <a16:creationId xmlns:a16="http://schemas.microsoft.com/office/drawing/2014/main" id="{91EDD4D0-057F-AE4A-99A9-D3420B6FC2E8}"/>
              </a:ext>
            </a:extLst>
          </p:cNvPr>
          <p:cNvSpPr>
            <a:spLocks noChangeArrowheads="1"/>
          </p:cNvSpPr>
          <p:nvPr/>
        </p:nvSpPr>
        <p:spPr bwMode="auto">
          <a:xfrm>
            <a:off x="4838700" y="6628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 name="Espace réservé du numéro de diapositive 1">
            <a:extLst>
              <a:ext uri="{FF2B5EF4-FFF2-40B4-BE49-F238E27FC236}">
                <a16:creationId xmlns:a16="http://schemas.microsoft.com/office/drawing/2014/main" id="{2631E834-638F-48CD-98EA-70AA69D1D9B3}"/>
              </a:ext>
            </a:extLst>
          </p:cNvPr>
          <p:cNvSpPr>
            <a:spLocks noGrp="1"/>
          </p:cNvSpPr>
          <p:nvPr>
            <p:ph type="sldNum" sz="quarter" idx="12"/>
          </p:nvPr>
        </p:nvSpPr>
        <p:spPr/>
        <p:txBody>
          <a:bodyPr/>
          <a:lstStyle/>
          <a:p>
            <a:fld id="{62D3552A-55C4-F049-9BC7-22640EB826DB}" type="slidenum">
              <a:rPr lang="fr-FR" smtClean="0"/>
              <a:t>3</a:t>
            </a:fld>
            <a:endParaRPr lang="fr-FR" dirty="0"/>
          </a:p>
        </p:txBody>
      </p:sp>
      <p:sp>
        <p:nvSpPr>
          <p:cNvPr id="21" name="ZoneTexte 20">
            <a:extLst>
              <a:ext uri="{FF2B5EF4-FFF2-40B4-BE49-F238E27FC236}">
                <a16:creationId xmlns:a16="http://schemas.microsoft.com/office/drawing/2014/main" id="{839E1A6E-D83E-457D-A885-AD1B7D4177BD}"/>
              </a:ext>
            </a:extLst>
          </p:cNvPr>
          <p:cNvSpPr txBox="1"/>
          <p:nvPr/>
        </p:nvSpPr>
        <p:spPr>
          <a:xfrm>
            <a:off x="1030193" y="799483"/>
            <a:ext cx="10835986" cy="523220"/>
          </a:xfrm>
          <a:prstGeom prst="rect">
            <a:avLst/>
          </a:prstGeom>
          <a:noFill/>
        </p:spPr>
        <p:txBody>
          <a:bodyPr wrap="square" rtlCol="0">
            <a:spAutoFit/>
          </a:bodyPr>
          <a:lstStyle/>
          <a:p>
            <a:r>
              <a:rPr lang="en-US" sz="2800" b="1" dirty="0">
                <a:solidFill>
                  <a:srgbClr val="002060"/>
                </a:solidFill>
              </a:rPr>
              <a:t>Find our publications at </a:t>
            </a:r>
            <a:r>
              <a:rPr lang="en-US" sz="2800" b="1" dirty="0" err="1">
                <a:solidFill>
                  <a:srgbClr val="002060"/>
                </a:solidFill>
              </a:rPr>
              <a:t>www.fondationdescartes.org</a:t>
            </a:r>
            <a:endParaRPr lang="en-US" sz="2800" b="1" dirty="0">
              <a:solidFill>
                <a:srgbClr val="002060"/>
              </a:solidFill>
            </a:endParaRPr>
          </a:p>
        </p:txBody>
      </p:sp>
      <p:pic>
        <p:nvPicPr>
          <p:cNvPr id="3" name="Image 2">
            <a:extLst>
              <a:ext uri="{FF2B5EF4-FFF2-40B4-BE49-F238E27FC236}">
                <a16:creationId xmlns:a16="http://schemas.microsoft.com/office/drawing/2014/main" id="{CD0DEBA8-0F9A-1F41-93D6-A28D643D209A}"/>
              </a:ext>
            </a:extLst>
          </p:cNvPr>
          <p:cNvPicPr>
            <a:picLocks noChangeAspect="1"/>
          </p:cNvPicPr>
          <p:nvPr/>
        </p:nvPicPr>
        <p:blipFill rotWithShape="1">
          <a:blip r:embed="rId3"/>
          <a:srcRect b="25447"/>
          <a:stretch/>
        </p:blipFill>
        <p:spPr>
          <a:xfrm>
            <a:off x="2342666" y="1618650"/>
            <a:ext cx="7506668" cy="4969494"/>
          </a:xfrm>
          <a:prstGeom prst="rect">
            <a:avLst/>
          </a:prstGeom>
          <a:ln>
            <a:solidFill>
              <a:schemeClr val="bg1">
                <a:lumMod val="85000"/>
              </a:schemeClr>
            </a:solidFill>
          </a:ln>
        </p:spPr>
      </p:pic>
      <p:sp>
        <p:nvSpPr>
          <p:cNvPr id="12" name="Rectangle 11">
            <a:extLst>
              <a:ext uri="{FF2B5EF4-FFF2-40B4-BE49-F238E27FC236}">
                <a16:creationId xmlns:a16="http://schemas.microsoft.com/office/drawing/2014/main" id="{D4DE8F56-DF73-D842-8ADF-1952AD3F2941}"/>
              </a:ext>
            </a:extLst>
          </p:cNvPr>
          <p:cNvSpPr/>
          <p:nvPr/>
        </p:nvSpPr>
        <p:spPr>
          <a:xfrm>
            <a:off x="1593181" y="386166"/>
            <a:ext cx="2274280" cy="26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lumMod val="65000"/>
                  </a:schemeClr>
                </a:solidFill>
              </a:rPr>
              <a:t>The Fondation Descartes</a:t>
            </a:r>
          </a:p>
        </p:txBody>
      </p:sp>
    </p:spTree>
    <p:extLst>
      <p:ext uri="{BB962C8B-B14F-4D97-AF65-F5344CB8AC3E}">
        <p14:creationId xmlns:p14="http://schemas.microsoft.com/office/powerpoint/2010/main" val="267291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183DFB08-8643-43CF-B1C1-53EADED3EDB3}"/>
              </a:ext>
            </a:extLst>
          </p:cNvPr>
          <p:cNvSpPr txBox="1"/>
          <p:nvPr/>
        </p:nvSpPr>
        <p:spPr>
          <a:xfrm>
            <a:off x="350419" y="3218962"/>
            <a:ext cx="11222592" cy="461665"/>
          </a:xfrm>
          <a:prstGeom prst="rect">
            <a:avLst/>
          </a:prstGeom>
          <a:noFill/>
        </p:spPr>
        <p:txBody>
          <a:bodyPr wrap="square">
            <a:spAutoFit/>
          </a:bodyPr>
          <a:lstStyle/>
          <a:p>
            <a:pPr lvl="1" algn="just">
              <a:spcAft>
                <a:spcPts val="1000"/>
              </a:spcAft>
            </a:pPr>
            <a:r>
              <a:rPr lang="en-US" sz="2400" b="1" dirty="0">
                <a:solidFill>
                  <a:srgbClr val="002060"/>
                </a:solidFill>
                <a:latin typeface="Calibri" panose="020F0502020204030204" pitchFamily="34" charset="0"/>
                <a:cs typeface="Calibri" panose="020F0502020204030204" pitchFamily="34" charset="0"/>
              </a:rPr>
              <a:t>Understand</a:t>
            </a:r>
            <a:r>
              <a:rPr lang="en-US" sz="2000" dirty="0">
                <a:latin typeface="Calibri" panose="020F0502020204030204" pitchFamily="34" charset="0"/>
                <a:cs typeface="Calibri" panose="020F0502020204030204" pitchFamily="34" charset="0"/>
              </a:rPr>
              <a:t> the way in which the French consume news information on the Internet</a:t>
            </a:r>
          </a:p>
        </p:txBody>
      </p:sp>
      <p:sp>
        <p:nvSpPr>
          <p:cNvPr id="17" name="ZoneTexte 16">
            <a:extLst>
              <a:ext uri="{FF2B5EF4-FFF2-40B4-BE49-F238E27FC236}">
                <a16:creationId xmlns:a16="http://schemas.microsoft.com/office/drawing/2014/main" id="{D23DEDC5-285C-4896-9094-8B0FEA7FF2D9}"/>
              </a:ext>
            </a:extLst>
          </p:cNvPr>
          <p:cNvSpPr txBox="1"/>
          <p:nvPr/>
        </p:nvSpPr>
        <p:spPr>
          <a:xfrm>
            <a:off x="350420" y="4112092"/>
            <a:ext cx="11222592" cy="769441"/>
          </a:xfrm>
          <a:prstGeom prst="rect">
            <a:avLst/>
          </a:prstGeom>
          <a:noFill/>
        </p:spPr>
        <p:txBody>
          <a:bodyPr wrap="square">
            <a:spAutoFit/>
          </a:bodyPr>
          <a:lstStyle/>
          <a:p>
            <a:pPr lvl="1" algn="just">
              <a:spcAft>
                <a:spcPts val="1000"/>
              </a:spcAft>
            </a:pPr>
            <a:r>
              <a:rPr lang="en-US" sz="2400" b="1" dirty="0">
                <a:solidFill>
                  <a:srgbClr val="002060"/>
                </a:solidFill>
                <a:latin typeface="Calibri" panose="020F0502020204030204" pitchFamily="34" charset="0"/>
                <a:cs typeface="Calibri" panose="020F0502020204030204" pitchFamily="34" charset="0"/>
              </a:rPr>
              <a:t>Overcome certain methodological limitations </a:t>
            </a:r>
            <a:r>
              <a:rPr lang="en-US" sz="2000" dirty="0">
                <a:latin typeface="Calibri" panose="020F0502020204030204" pitchFamily="34" charset="0"/>
                <a:cs typeface="Calibri" panose="020F0502020204030204" pitchFamily="34" charset="0"/>
              </a:rPr>
              <a:t>of existing studies on this topic, by distinguishing behaviors and attitudes.</a:t>
            </a:r>
          </a:p>
        </p:txBody>
      </p:sp>
      <p:sp>
        <p:nvSpPr>
          <p:cNvPr id="2" name="Espace réservé du numéro de diapositive 1">
            <a:extLst>
              <a:ext uri="{FF2B5EF4-FFF2-40B4-BE49-F238E27FC236}">
                <a16:creationId xmlns:a16="http://schemas.microsoft.com/office/drawing/2014/main" id="{D210A408-9204-4B14-BCF3-F458767FE368}"/>
              </a:ext>
            </a:extLst>
          </p:cNvPr>
          <p:cNvSpPr>
            <a:spLocks noGrp="1"/>
          </p:cNvSpPr>
          <p:nvPr>
            <p:ph type="sldNum" sz="quarter" idx="12"/>
          </p:nvPr>
        </p:nvSpPr>
        <p:spPr/>
        <p:txBody>
          <a:bodyPr/>
          <a:lstStyle/>
          <a:p>
            <a:fld id="{62D3552A-55C4-F049-9BC7-22640EB826DB}" type="slidenum">
              <a:rPr lang="fr-FR" smtClean="0"/>
              <a:t>4</a:t>
            </a:fld>
            <a:endParaRPr lang="fr-FR" dirty="0"/>
          </a:p>
        </p:txBody>
      </p:sp>
      <p:sp>
        <p:nvSpPr>
          <p:cNvPr id="13" name="Rectangle 12">
            <a:extLst>
              <a:ext uri="{FF2B5EF4-FFF2-40B4-BE49-F238E27FC236}">
                <a16:creationId xmlns:a16="http://schemas.microsoft.com/office/drawing/2014/main" id="{825FA39D-D8EF-4A5F-919D-ED752A26E899}"/>
              </a:ext>
            </a:extLst>
          </p:cNvPr>
          <p:cNvSpPr/>
          <p:nvPr/>
        </p:nvSpPr>
        <p:spPr>
          <a:xfrm>
            <a:off x="1380321" y="401157"/>
            <a:ext cx="1463811"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The Study</a:t>
            </a:r>
          </a:p>
        </p:txBody>
      </p:sp>
      <p:sp>
        <p:nvSpPr>
          <p:cNvPr id="14" name="ZoneTexte 13">
            <a:extLst>
              <a:ext uri="{FF2B5EF4-FFF2-40B4-BE49-F238E27FC236}">
                <a16:creationId xmlns:a16="http://schemas.microsoft.com/office/drawing/2014/main" id="{BED1CA2A-DF42-4101-8242-A9E070295171}"/>
              </a:ext>
            </a:extLst>
          </p:cNvPr>
          <p:cNvSpPr txBox="1"/>
          <p:nvPr/>
        </p:nvSpPr>
        <p:spPr>
          <a:xfrm>
            <a:off x="1030193" y="799483"/>
            <a:ext cx="8728403" cy="800219"/>
          </a:xfrm>
          <a:prstGeom prst="rect">
            <a:avLst/>
          </a:prstGeom>
          <a:noFill/>
        </p:spPr>
        <p:txBody>
          <a:bodyPr wrap="square" rtlCol="0">
            <a:spAutoFit/>
          </a:bodyPr>
          <a:lstStyle/>
          <a:p>
            <a:r>
              <a:rPr lang="en-US" sz="2800" b="1" dirty="0">
                <a:solidFill>
                  <a:srgbClr val="002060"/>
                </a:solidFill>
              </a:rPr>
              <a:t>“How do the French inform themselves on the Internet?” </a:t>
            </a:r>
          </a:p>
          <a:p>
            <a:r>
              <a:rPr lang="en-US" dirty="0">
                <a:solidFill>
                  <a:schemeClr val="bg1">
                    <a:lumMod val="50000"/>
                  </a:schemeClr>
                </a:solidFill>
              </a:rPr>
              <a:t>Goals of the study </a:t>
            </a:r>
          </a:p>
        </p:txBody>
      </p:sp>
    </p:spTree>
    <p:extLst>
      <p:ext uri="{BB962C8B-B14F-4D97-AF65-F5344CB8AC3E}">
        <p14:creationId xmlns:p14="http://schemas.microsoft.com/office/powerpoint/2010/main" val="422036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FFA8FC8-CFD3-A946-BFC4-3B915FC00103}"/>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7DCDB257-CAB6-8F4A-82D5-F2BA29D7DB8E}"/>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8838FB01-9E55-6348-BC9E-45F94EFC89D3}"/>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75D43DE0-5D7A-034B-BECD-326D24EC7F04}"/>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 name="Rectangle 4">
            <a:extLst>
              <a:ext uri="{FF2B5EF4-FFF2-40B4-BE49-F238E27FC236}">
                <a16:creationId xmlns:a16="http://schemas.microsoft.com/office/drawing/2014/main" id="{C43AB90A-B92C-644C-8F5A-F11243A257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6">
            <a:extLst>
              <a:ext uri="{FF2B5EF4-FFF2-40B4-BE49-F238E27FC236}">
                <a16:creationId xmlns:a16="http://schemas.microsoft.com/office/drawing/2014/main" id="{91EDD4D0-057F-AE4A-99A9-D3420B6FC2E8}"/>
              </a:ext>
            </a:extLst>
          </p:cNvPr>
          <p:cNvSpPr>
            <a:spLocks noChangeArrowheads="1"/>
          </p:cNvSpPr>
          <p:nvPr/>
        </p:nvSpPr>
        <p:spPr bwMode="auto">
          <a:xfrm>
            <a:off x="4838700" y="6628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17" name="Groupe 16">
            <a:extLst>
              <a:ext uri="{FF2B5EF4-FFF2-40B4-BE49-F238E27FC236}">
                <a16:creationId xmlns:a16="http://schemas.microsoft.com/office/drawing/2014/main" id="{9A2EF7B4-9877-F543-97EC-42EDF646766C}"/>
              </a:ext>
            </a:extLst>
          </p:cNvPr>
          <p:cNvGrpSpPr/>
          <p:nvPr/>
        </p:nvGrpSpPr>
        <p:grpSpPr>
          <a:xfrm>
            <a:off x="1724999" y="2345272"/>
            <a:ext cx="8742002" cy="1478950"/>
            <a:chOff x="1724999" y="2345272"/>
            <a:chExt cx="8742002" cy="1478950"/>
          </a:xfrm>
        </p:grpSpPr>
        <p:pic>
          <p:nvPicPr>
            <p:cNvPr id="1027" name="Image 29">
              <a:extLst>
                <a:ext uri="{FF2B5EF4-FFF2-40B4-BE49-F238E27FC236}">
                  <a16:creationId xmlns:a16="http://schemas.microsoft.com/office/drawing/2014/main" id="{80DE1234-7974-AD47-B99F-2BF487D945B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24999" y="2345272"/>
              <a:ext cx="966977" cy="126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42B4FAD-635E-2043-B17B-09F9488F0DDF}"/>
                </a:ext>
              </a:extLst>
            </p:cNvPr>
            <p:cNvSpPr txBox="1"/>
            <p:nvPr/>
          </p:nvSpPr>
          <p:spPr>
            <a:xfrm>
              <a:off x="2752937" y="2495653"/>
              <a:ext cx="7714064" cy="1328569"/>
            </a:xfrm>
            <a:prstGeom prst="rect">
              <a:avLst/>
            </a:prstGeom>
            <a:noFill/>
          </p:spPr>
          <p:txBody>
            <a:bodyPr wrap="square" rtlCol="0">
              <a:spAutoFit/>
            </a:bodyPr>
            <a:lstStyle/>
            <a:p>
              <a:pPr algn="just">
                <a:spcAft>
                  <a:spcPts val="1000"/>
                </a:spcAft>
              </a:pPr>
              <a:r>
                <a:rPr lang="en-US" b="1" dirty="0">
                  <a:solidFill>
                    <a:srgbClr val="002060"/>
                  </a:solidFill>
                </a:rPr>
                <a:t>Laurent </a:t>
              </a:r>
              <a:r>
                <a:rPr lang="en-US" b="1" dirty="0" err="1">
                  <a:solidFill>
                    <a:srgbClr val="002060"/>
                  </a:solidFill>
                </a:rPr>
                <a:t>Cordonier</a:t>
              </a:r>
              <a:r>
                <a:rPr lang="en-US" dirty="0"/>
                <a:t>, PhD in Social Sciences, is a researcher at the Fondation Descartes, coordinator of its Scientific </a:t>
              </a:r>
              <a:r>
                <a:rPr lang="en-US" dirty="0" err="1"/>
                <a:t>Committe</a:t>
              </a:r>
              <a:r>
                <a:rPr lang="en-US" dirty="0"/>
                <a:t> and associate researcher at the University of Paris</a:t>
              </a:r>
            </a:p>
            <a:p>
              <a:pPr algn="just"/>
              <a:r>
                <a:rPr lang="en-US" dirty="0"/>
                <a:t>Contact: </a:t>
              </a:r>
              <a:r>
                <a:rPr lang="en-US" dirty="0" err="1"/>
                <a:t>lc@fondationdescartes.org</a:t>
              </a:r>
              <a:endParaRPr lang="en-US" dirty="0"/>
            </a:p>
          </p:txBody>
        </p:sp>
      </p:grpSp>
      <p:grpSp>
        <p:nvGrpSpPr>
          <p:cNvPr id="18" name="Groupe 17">
            <a:extLst>
              <a:ext uri="{FF2B5EF4-FFF2-40B4-BE49-F238E27FC236}">
                <a16:creationId xmlns:a16="http://schemas.microsoft.com/office/drawing/2014/main" id="{D03D9D06-9341-A840-8DDD-0577E95A2C62}"/>
              </a:ext>
            </a:extLst>
          </p:cNvPr>
          <p:cNvGrpSpPr/>
          <p:nvPr/>
        </p:nvGrpSpPr>
        <p:grpSpPr>
          <a:xfrm>
            <a:off x="1735145" y="4182227"/>
            <a:ext cx="8721710" cy="1260000"/>
            <a:chOff x="1735145" y="4182227"/>
            <a:chExt cx="8721710" cy="1260000"/>
          </a:xfrm>
        </p:grpSpPr>
        <p:pic>
          <p:nvPicPr>
            <p:cNvPr id="1029" name="Image 30">
              <a:extLst>
                <a:ext uri="{FF2B5EF4-FFF2-40B4-BE49-F238E27FC236}">
                  <a16:creationId xmlns:a16="http://schemas.microsoft.com/office/drawing/2014/main" id="{62827AEB-C6B2-5544-8888-234A24C2B06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35145" y="4182227"/>
              <a:ext cx="966977" cy="126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D45D3D1F-5296-0F46-9D32-A9BDCEEE54C9}"/>
                </a:ext>
              </a:extLst>
            </p:cNvPr>
            <p:cNvSpPr txBox="1"/>
            <p:nvPr/>
          </p:nvSpPr>
          <p:spPr>
            <a:xfrm>
              <a:off x="2742791" y="4332608"/>
              <a:ext cx="7714064" cy="1051570"/>
            </a:xfrm>
            <a:prstGeom prst="rect">
              <a:avLst/>
            </a:prstGeom>
            <a:noFill/>
          </p:spPr>
          <p:txBody>
            <a:bodyPr wrap="square" rtlCol="0">
              <a:spAutoFit/>
            </a:bodyPr>
            <a:lstStyle/>
            <a:p>
              <a:pPr algn="just">
                <a:spcAft>
                  <a:spcPts val="1000"/>
                </a:spcAft>
              </a:pPr>
              <a:r>
                <a:rPr lang="en-US" b="1" dirty="0" err="1">
                  <a:solidFill>
                    <a:srgbClr val="002060"/>
                  </a:solidFill>
                </a:rPr>
                <a:t>Aurélien</a:t>
              </a:r>
              <a:r>
                <a:rPr lang="en-US" b="1" dirty="0">
                  <a:solidFill>
                    <a:srgbClr val="002060"/>
                  </a:solidFill>
                </a:rPr>
                <a:t> Brest</a:t>
              </a:r>
              <a:r>
                <a:rPr lang="en-US" dirty="0"/>
                <a:t>, holder of a master’s degree in Cognitive Sciences, is a researcher at the Fondation Descartes</a:t>
              </a:r>
            </a:p>
            <a:p>
              <a:pPr algn="just">
                <a:spcAft>
                  <a:spcPts val="1000"/>
                </a:spcAft>
              </a:pPr>
              <a:r>
                <a:rPr lang="en-US" dirty="0"/>
                <a:t>Contact: </a:t>
              </a:r>
              <a:r>
                <a:rPr lang="en-US" dirty="0" err="1"/>
                <a:t>ab@fondationdescartes.org</a:t>
              </a:r>
              <a:endParaRPr lang="en-US" dirty="0"/>
            </a:p>
          </p:txBody>
        </p:sp>
      </p:grpSp>
      <p:sp>
        <p:nvSpPr>
          <p:cNvPr id="2" name="Espace réservé du numéro de diapositive 1">
            <a:extLst>
              <a:ext uri="{FF2B5EF4-FFF2-40B4-BE49-F238E27FC236}">
                <a16:creationId xmlns:a16="http://schemas.microsoft.com/office/drawing/2014/main" id="{2631E834-638F-48CD-98EA-70AA69D1D9B3}"/>
              </a:ext>
            </a:extLst>
          </p:cNvPr>
          <p:cNvSpPr>
            <a:spLocks noGrp="1"/>
          </p:cNvSpPr>
          <p:nvPr>
            <p:ph type="sldNum" sz="quarter" idx="12"/>
          </p:nvPr>
        </p:nvSpPr>
        <p:spPr/>
        <p:txBody>
          <a:bodyPr/>
          <a:lstStyle/>
          <a:p>
            <a:fld id="{62D3552A-55C4-F049-9BC7-22640EB826DB}" type="slidenum">
              <a:rPr lang="fr-FR" smtClean="0"/>
              <a:t>5</a:t>
            </a:fld>
            <a:endParaRPr lang="fr-FR" dirty="0"/>
          </a:p>
        </p:txBody>
      </p:sp>
      <p:sp>
        <p:nvSpPr>
          <p:cNvPr id="21" name="ZoneTexte 20">
            <a:extLst>
              <a:ext uri="{FF2B5EF4-FFF2-40B4-BE49-F238E27FC236}">
                <a16:creationId xmlns:a16="http://schemas.microsoft.com/office/drawing/2014/main" id="{839E1A6E-D83E-457D-A885-AD1B7D4177BD}"/>
              </a:ext>
            </a:extLst>
          </p:cNvPr>
          <p:cNvSpPr txBox="1"/>
          <p:nvPr/>
        </p:nvSpPr>
        <p:spPr>
          <a:xfrm>
            <a:off x="1030193" y="799483"/>
            <a:ext cx="8918139" cy="523220"/>
          </a:xfrm>
          <a:prstGeom prst="rect">
            <a:avLst/>
          </a:prstGeom>
          <a:noFill/>
        </p:spPr>
        <p:txBody>
          <a:bodyPr wrap="square" rtlCol="0">
            <a:spAutoFit/>
          </a:bodyPr>
          <a:lstStyle/>
          <a:p>
            <a:r>
              <a:rPr lang="en-US" sz="2800" b="1" dirty="0">
                <a:solidFill>
                  <a:srgbClr val="002060"/>
                </a:solidFill>
              </a:rPr>
              <a:t>Study Authors</a:t>
            </a:r>
          </a:p>
        </p:txBody>
      </p:sp>
      <p:sp>
        <p:nvSpPr>
          <p:cNvPr id="19" name="Rectangle 18">
            <a:extLst>
              <a:ext uri="{FF2B5EF4-FFF2-40B4-BE49-F238E27FC236}">
                <a16:creationId xmlns:a16="http://schemas.microsoft.com/office/drawing/2014/main" id="{373D729C-EA62-EA4F-B513-FEB8F6383529}"/>
              </a:ext>
            </a:extLst>
          </p:cNvPr>
          <p:cNvSpPr/>
          <p:nvPr/>
        </p:nvSpPr>
        <p:spPr>
          <a:xfrm>
            <a:off x="1383861" y="401157"/>
            <a:ext cx="1463811"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The Study</a:t>
            </a:r>
          </a:p>
        </p:txBody>
      </p:sp>
    </p:spTree>
    <p:extLst>
      <p:ext uri="{BB962C8B-B14F-4D97-AF65-F5344CB8AC3E}">
        <p14:creationId xmlns:p14="http://schemas.microsoft.com/office/powerpoint/2010/main" val="50899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CB2F081-04F8-4343-B849-CA0DA3E60A2F}"/>
              </a:ext>
            </a:extLst>
          </p:cNvPr>
          <p:cNvGrpSpPr>
            <a:grpSpLocks noChangeAspect="1"/>
          </p:cNvGrpSpPr>
          <p:nvPr/>
        </p:nvGrpSpPr>
        <p:grpSpPr>
          <a:xfrm>
            <a:off x="11439720" y="6110868"/>
            <a:ext cx="656658" cy="654940"/>
            <a:chOff x="10141016" y="4778915"/>
            <a:chExt cx="1263782" cy="1260475"/>
          </a:xfrm>
        </p:grpSpPr>
        <p:pic>
          <p:nvPicPr>
            <p:cNvPr id="12" name="Image 11">
              <a:extLst>
                <a:ext uri="{FF2B5EF4-FFF2-40B4-BE49-F238E27FC236}">
                  <a16:creationId xmlns:a16="http://schemas.microsoft.com/office/drawing/2014/main" id="{2AA30279-ADC2-554F-AAE1-FE56F7008A6A}"/>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3" name="Rectangle 12">
              <a:extLst>
                <a:ext uri="{FF2B5EF4-FFF2-40B4-BE49-F238E27FC236}">
                  <a16:creationId xmlns:a16="http://schemas.microsoft.com/office/drawing/2014/main" id="{494006DB-836C-544B-8666-B128AF5331EA}"/>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9B0917C-DBA4-CB41-A9D3-7CAF1FCE7BB6}"/>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 name="ZoneTexte 14">
            <a:extLst>
              <a:ext uri="{FF2B5EF4-FFF2-40B4-BE49-F238E27FC236}">
                <a16:creationId xmlns:a16="http://schemas.microsoft.com/office/drawing/2014/main" id="{A0F6FF49-5CC3-4D4B-A099-54769B63E42C}"/>
              </a:ext>
            </a:extLst>
          </p:cNvPr>
          <p:cNvSpPr txBox="1"/>
          <p:nvPr/>
        </p:nvSpPr>
        <p:spPr>
          <a:xfrm>
            <a:off x="1030194" y="799483"/>
            <a:ext cx="7392446" cy="523220"/>
          </a:xfrm>
          <a:prstGeom prst="rect">
            <a:avLst/>
          </a:prstGeom>
          <a:noFill/>
        </p:spPr>
        <p:txBody>
          <a:bodyPr wrap="square" rtlCol="0">
            <a:spAutoFit/>
          </a:bodyPr>
          <a:lstStyle/>
          <a:p>
            <a:r>
              <a:rPr lang="en-US" sz="2800" b="1" dirty="0">
                <a:solidFill>
                  <a:srgbClr val="002060"/>
                </a:solidFill>
              </a:rPr>
              <a:t>Methodological limitations of existing studies</a:t>
            </a:r>
          </a:p>
        </p:txBody>
      </p:sp>
      <p:sp>
        <p:nvSpPr>
          <p:cNvPr id="2" name="Ellipse 1">
            <a:extLst>
              <a:ext uri="{FF2B5EF4-FFF2-40B4-BE49-F238E27FC236}">
                <a16:creationId xmlns:a16="http://schemas.microsoft.com/office/drawing/2014/main" id="{15E04D27-CE7B-4531-8DD7-1183924CBF4C}"/>
              </a:ext>
            </a:extLst>
          </p:cNvPr>
          <p:cNvSpPr/>
          <p:nvPr/>
        </p:nvSpPr>
        <p:spPr>
          <a:xfrm>
            <a:off x="1575320" y="1809000"/>
            <a:ext cx="3240000" cy="3240000"/>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060"/>
              </a:solidFill>
            </a:endParaRPr>
          </a:p>
          <a:p>
            <a:pPr algn="ctr"/>
            <a:r>
              <a:rPr lang="en-US" sz="2000" b="1" dirty="0">
                <a:solidFill>
                  <a:srgbClr val="002060"/>
                </a:solidFill>
              </a:rPr>
              <a:t>Behavioral method</a:t>
            </a:r>
          </a:p>
          <a:p>
            <a:pPr algn="ctr"/>
            <a:endParaRPr lang="en-US" dirty="0">
              <a:solidFill>
                <a:srgbClr val="002060"/>
              </a:solidFill>
            </a:endParaRPr>
          </a:p>
          <a:p>
            <a:pPr algn="ctr"/>
            <a:r>
              <a:rPr lang="en-US" sz="1800" dirty="0">
                <a:solidFill>
                  <a:srgbClr val="002060"/>
                </a:solidFill>
              </a:rPr>
              <a:t>Measure of traffic on online information sources (for ex., Médiamétrie)</a:t>
            </a:r>
          </a:p>
          <a:p>
            <a:pPr algn="ctr"/>
            <a:endParaRPr lang="en-US" sz="1800" dirty="0">
              <a:solidFill>
                <a:srgbClr val="002060"/>
              </a:solidFill>
            </a:endParaRPr>
          </a:p>
          <a:p>
            <a:pPr algn="ctr"/>
            <a:endParaRPr lang="en-US" dirty="0">
              <a:solidFill>
                <a:srgbClr val="002060"/>
              </a:solidFill>
            </a:endParaRPr>
          </a:p>
        </p:txBody>
      </p:sp>
      <p:sp>
        <p:nvSpPr>
          <p:cNvPr id="16" name="Ellipse 15">
            <a:extLst>
              <a:ext uri="{FF2B5EF4-FFF2-40B4-BE49-F238E27FC236}">
                <a16:creationId xmlns:a16="http://schemas.microsoft.com/office/drawing/2014/main" id="{864E8A79-2C3B-4175-AF19-05EEE030EB3A}"/>
              </a:ext>
            </a:extLst>
          </p:cNvPr>
          <p:cNvSpPr/>
          <p:nvPr/>
        </p:nvSpPr>
        <p:spPr>
          <a:xfrm>
            <a:off x="6802640" y="1809000"/>
            <a:ext cx="3240000" cy="3240000"/>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Declarative method</a:t>
            </a:r>
          </a:p>
          <a:p>
            <a:pPr algn="ctr"/>
            <a:endParaRPr lang="en-US" dirty="0">
              <a:solidFill>
                <a:srgbClr val="002060"/>
              </a:solidFill>
            </a:endParaRPr>
          </a:p>
          <a:p>
            <a:pPr algn="ctr"/>
            <a:r>
              <a:rPr lang="en-US" sz="1800" dirty="0">
                <a:solidFill>
                  <a:srgbClr val="002060"/>
                </a:solidFill>
              </a:rPr>
              <a:t>Survey of information habits (for ex., Reuters)</a:t>
            </a:r>
          </a:p>
        </p:txBody>
      </p:sp>
      <p:sp>
        <p:nvSpPr>
          <p:cNvPr id="17" name="ZoneTexte 16">
            <a:extLst>
              <a:ext uri="{FF2B5EF4-FFF2-40B4-BE49-F238E27FC236}">
                <a16:creationId xmlns:a16="http://schemas.microsoft.com/office/drawing/2014/main" id="{CD47B4A4-0BBD-4CE3-BD6E-ACC826BAABF9}"/>
              </a:ext>
            </a:extLst>
          </p:cNvPr>
          <p:cNvSpPr txBox="1"/>
          <p:nvPr/>
        </p:nvSpPr>
        <p:spPr>
          <a:xfrm>
            <a:off x="6886408" y="5689185"/>
            <a:ext cx="3054004" cy="923330"/>
          </a:xfrm>
          <a:prstGeom prst="rect">
            <a:avLst/>
          </a:prstGeom>
          <a:noFill/>
        </p:spPr>
        <p:txBody>
          <a:bodyPr wrap="square">
            <a:spAutoFit/>
          </a:bodyPr>
          <a:lstStyle/>
          <a:p>
            <a:pPr algn="ctr"/>
            <a:r>
              <a:rPr lang="en-US" b="1" dirty="0">
                <a:solidFill>
                  <a:srgbClr val="C00000"/>
                </a:solidFill>
              </a:rPr>
              <a:t>Do the declarations correspond to effective behavior?</a:t>
            </a:r>
          </a:p>
        </p:txBody>
      </p:sp>
      <p:sp>
        <p:nvSpPr>
          <p:cNvPr id="18" name="ZoneTexte 17">
            <a:extLst>
              <a:ext uri="{FF2B5EF4-FFF2-40B4-BE49-F238E27FC236}">
                <a16:creationId xmlns:a16="http://schemas.microsoft.com/office/drawing/2014/main" id="{DDD934EB-73E4-494E-AB5A-AE3A3213EDDC}"/>
              </a:ext>
            </a:extLst>
          </p:cNvPr>
          <p:cNvSpPr txBox="1"/>
          <p:nvPr/>
        </p:nvSpPr>
        <p:spPr>
          <a:xfrm>
            <a:off x="1974256" y="5689185"/>
            <a:ext cx="2442129" cy="923330"/>
          </a:xfrm>
          <a:prstGeom prst="rect">
            <a:avLst/>
          </a:prstGeom>
          <a:noFill/>
        </p:spPr>
        <p:txBody>
          <a:bodyPr wrap="square">
            <a:spAutoFit/>
          </a:bodyPr>
          <a:lstStyle/>
          <a:p>
            <a:pPr algn="ctr"/>
            <a:r>
              <a:rPr lang="en-US" b="1" dirty="0">
                <a:solidFill>
                  <a:srgbClr val="C00000"/>
                </a:solidFill>
              </a:rPr>
              <a:t>Who are the individuals that make up the traffic? </a:t>
            </a:r>
          </a:p>
        </p:txBody>
      </p:sp>
      <p:sp>
        <p:nvSpPr>
          <p:cNvPr id="7" name="Flèche : bas 6">
            <a:extLst>
              <a:ext uri="{FF2B5EF4-FFF2-40B4-BE49-F238E27FC236}">
                <a16:creationId xmlns:a16="http://schemas.microsoft.com/office/drawing/2014/main" id="{D7CC14F5-D490-4DE6-B7CB-F1F7B825BD72}"/>
              </a:ext>
            </a:extLst>
          </p:cNvPr>
          <p:cNvSpPr/>
          <p:nvPr/>
        </p:nvSpPr>
        <p:spPr>
          <a:xfrm>
            <a:off x="2905760" y="5049000"/>
            <a:ext cx="579120" cy="3693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 bas 18">
            <a:extLst>
              <a:ext uri="{FF2B5EF4-FFF2-40B4-BE49-F238E27FC236}">
                <a16:creationId xmlns:a16="http://schemas.microsoft.com/office/drawing/2014/main" id="{096F2A70-F99E-4D2F-A120-828174AE5B18}"/>
              </a:ext>
            </a:extLst>
          </p:cNvPr>
          <p:cNvSpPr/>
          <p:nvPr/>
        </p:nvSpPr>
        <p:spPr>
          <a:xfrm>
            <a:off x="8133080" y="5049000"/>
            <a:ext cx="579120" cy="3693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AC2053FA-B3BA-4FAC-B491-862408F70A85}"/>
              </a:ext>
            </a:extLst>
          </p:cNvPr>
          <p:cNvSpPr>
            <a:spLocks noGrp="1"/>
          </p:cNvSpPr>
          <p:nvPr>
            <p:ph type="sldNum" sz="quarter" idx="12"/>
          </p:nvPr>
        </p:nvSpPr>
        <p:spPr/>
        <p:txBody>
          <a:bodyPr/>
          <a:lstStyle/>
          <a:p>
            <a:fld id="{62D3552A-55C4-F049-9BC7-22640EB826DB}" type="slidenum">
              <a:rPr lang="fr-FR" smtClean="0"/>
              <a:t>6</a:t>
            </a:fld>
            <a:endParaRPr lang="fr-FR" dirty="0"/>
          </a:p>
        </p:txBody>
      </p:sp>
      <p:sp>
        <p:nvSpPr>
          <p:cNvPr id="21" name="Rectangle 20">
            <a:extLst>
              <a:ext uri="{FF2B5EF4-FFF2-40B4-BE49-F238E27FC236}">
                <a16:creationId xmlns:a16="http://schemas.microsoft.com/office/drawing/2014/main" id="{51A5B058-E5DE-6E4D-8A7E-E3CC5144A08C}"/>
              </a:ext>
            </a:extLst>
          </p:cNvPr>
          <p:cNvSpPr/>
          <p:nvPr/>
        </p:nvSpPr>
        <p:spPr>
          <a:xfrm>
            <a:off x="1383861" y="401157"/>
            <a:ext cx="1463811"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The Study</a:t>
            </a:r>
          </a:p>
        </p:txBody>
      </p:sp>
    </p:spTree>
    <p:extLst>
      <p:ext uri="{BB962C8B-B14F-4D97-AF65-F5344CB8AC3E}">
        <p14:creationId xmlns:p14="http://schemas.microsoft.com/office/powerpoint/2010/main" val="103161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CB2F081-04F8-4343-B849-CA0DA3E60A2F}"/>
              </a:ext>
            </a:extLst>
          </p:cNvPr>
          <p:cNvGrpSpPr>
            <a:grpSpLocks noChangeAspect="1"/>
          </p:cNvGrpSpPr>
          <p:nvPr/>
        </p:nvGrpSpPr>
        <p:grpSpPr>
          <a:xfrm>
            <a:off x="11439720" y="6110868"/>
            <a:ext cx="656658" cy="654940"/>
            <a:chOff x="10141016" y="4778915"/>
            <a:chExt cx="1263782" cy="1260475"/>
          </a:xfrm>
        </p:grpSpPr>
        <p:pic>
          <p:nvPicPr>
            <p:cNvPr id="12" name="Image 11">
              <a:extLst>
                <a:ext uri="{FF2B5EF4-FFF2-40B4-BE49-F238E27FC236}">
                  <a16:creationId xmlns:a16="http://schemas.microsoft.com/office/drawing/2014/main" id="{2AA30279-ADC2-554F-AAE1-FE56F7008A6A}"/>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3" name="Rectangle 12">
              <a:extLst>
                <a:ext uri="{FF2B5EF4-FFF2-40B4-BE49-F238E27FC236}">
                  <a16:creationId xmlns:a16="http://schemas.microsoft.com/office/drawing/2014/main" id="{494006DB-836C-544B-8666-B128AF5331EA}"/>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9B0917C-DBA4-CB41-A9D3-7CAF1FCE7BB6}"/>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 name="ZoneTexte 14">
            <a:extLst>
              <a:ext uri="{FF2B5EF4-FFF2-40B4-BE49-F238E27FC236}">
                <a16:creationId xmlns:a16="http://schemas.microsoft.com/office/drawing/2014/main" id="{A0F6FF49-5CC3-4D4B-A099-54769B63E42C}"/>
              </a:ext>
            </a:extLst>
          </p:cNvPr>
          <p:cNvSpPr txBox="1"/>
          <p:nvPr/>
        </p:nvSpPr>
        <p:spPr>
          <a:xfrm>
            <a:off x="1030194" y="799483"/>
            <a:ext cx="7392446" cy="523220"/>
          </a:xfrm>
          <a:prstGeom prst="rect">
            <a:avLst/>
          </a:prstGeom>
          <a:noFill/>
        </p:spPr>
        <p:txBody>
          <a:bodyPr wrap="square" rtlCol="0">
            <a:spAutoFit/>
          </a:bodyPr>
          <a:lstStyle/>
          <a:p>
            <a:r>
              <a:rPr lang="en-US" sz="2800" b="1" dirty="0">
                <a:solidFill>
                  <a:srgbClr val="002060"/>
                </a:solidFill>
              </a:rPr>
              <a:t>An innovative hybrid approach</a:t>
            </a:r>
          </a:p>
        </p:txBody>
      </p:sp>
      <p:sp>
        <p:nvSpPr>
          <p:cNvPr id="2" name="Ellipse 1">
            <a:extLst>
              <a:ext uri="{FF2B5EF4-FFF2-40B4-BE49-F238E27FC236}">
                <a16:creationId xmlns:a16="http://schemas.microsoft.com/office/drawing/2014/main" id="{15E04D27-CE7B-4531-8DD7-1183924CBF4C}"/>
              </a:ext>
            </a:extLst>
          </p:cNvPr>
          <p:cNvSpPr/>
          <p:nvPr/>
        </p:nvSpPr>
        <p:spPr>
          <a:xfrm>
            <a:off x="1570501" y="2198689"/>
            <a:ext cx="3600000" cy="360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85000"/>
                  </a:schemeClr>
                </a:solidFill>
              </a:rPr>
              <a:t>Behavioral procedure</a:t>
            </a:r>
          </a:p>
          <a:p>
            <a:pPr algn="ctr"/>
            <a:endParaRPr lang="en-US" dirty="0">
              <a:solidFill>
                <a:schemeClr val="bg1">
                  <a:lumMod val="85000"/>
                </a:schemeClr>
              </a:solidFill>
            </a:endParaRPr>
          </a:p>
          <a:p>
            <a:pPr algn="ctr"/>
            <a:r>
              <a:rPr lang="en-US" sz="1800" dirty="0">
                <a:solidFill>
                  <a:schemeClr val="bg1">
                    <a:lumMod val="85000"/>
                  </a:schemeClr>
                </a:solidFill>
              </a:rPr>
              <a:t>Measure of traffic on online information sources (for ex., Médiamétrie.)</a:t>
            </a:r>
          </a:p>
          <a:p>
            <a:pPr algn="ctr"/>
            <a:endParaRPr lang="en-US" sz="1800" dirty="0">
              <a:solidFill>
                <a:srgbClr val="002060"/>
              </a:solidFill>
            </a:endParaRPr>
          </a:p>
          <a:p>
            <a:pPr algn="ctr"/>
            <a:endParaRPr lang="en-US" dirty="0">
              <a:solidFill>
                <a:srgbClr val="002060"/>
              </a:solidFill>
            </a:endParaRPr>
          </a:p>
        </p:txBody>
      </p:sp>
      <p:sp>
        <p:nvSpPr>
          <p:cNvPr id="16" name="Ellipse 15">
            <a:extLst>
              <a:ext uri="{FF2B5EF4-FFF2-40B4-BE49-F238E27FC236}">
                <a16:creationId xmlns:a16="http://schemas.microsoft.com/office/drawing/2014/main" id="{864E8A79-2C3B-4175-AF19-05EEE030EB3A}"/>
              </a:ext>
            </a:extLst>
          </p:cNvPr>
          <p:cNvSpPr/>
          <p:nvPr/>
        </p:nvSpPr>
        <p:spPr>
          <a:xfrm>
            <a:off x="6802452" y="2198689"/>
            <a:ext cx="3600000" cy="360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85000"/>
                  </a:schemeClr>
                </a:solidFill>
              </a:rPr>
              <a:t>Declarative procedure</a:t>
            </a:r>
          </a:p>
          <a:p>
            <a:pPr algn="ctr"/>
            <a:endParaRPr lang="en-US" dirty="0">
              <a:solidFill>
                <a:schemeClr val="bg1">
                  <a:lumMod val="85000"/>
                </a:schemeClr>
              </a:solidFill>
            </a:endParaRPr>
          </a:p>
          <a:p>
            <a:pPr algn="ctr"/>
            <a:r>
              <a:rPr lang="en-US" sz="1800" dirty="0">
                <a:solidFill>
                  <a:schemeClr val="bg1">
                    <a:lumMod val="85000"/>
                  </a:schemeClr>
                </a:solidFill>
              </a:rPr>
              <a:t>Survey of information habits (for ex., Reuters)</a:t>
            </a:r>
          </a:p>
          <a:p>
            <a:pPr algn="ctr"/>
            <a:endParaRPr lang="en-US" dirty="0">
              <a:solidFill>
                <a:schemeClr val="bg1">
                  <a:lumMod val="85000"/>
                </a:schemeClr>
              </a:solidFill>
            </a:endParaRPr>
          </a:p>
          <a:p>
            <a:pPr algn="ctr"/>
            <a:endParaRPr lang="en-US" sz="1800" dirty="0">
              <a:solidFill>
                <a:schemeClr val="bg1">
                  <a:lumMod val="85000"/>
                </a:schemeClr>
              </a:solidFill>
            </a:endParaRPr>
          </a:p>
        </p:txBody>
      </p:sp>
      <p:sp>
        <p:nvSpPr>
          <p:cNvPr id="20" name="Ellipse 19">
            <a:extLst>
              <a:ext uri="{FF2B5EF4-FFF2-40B4-BE49-F238E27FC236}">
                <a16:creationId xmlns:a16="http://schemas.microsoft.com/office/drawing/2014/main" id="{636803E7-37AD-4D51-8E70-DDC6EA442E42}"/>
              </a:ext>
            </a:extLst>
          </p:cNvPr>
          <p:cNvSpPr/>
          <p:nvPr/>
        </p:nvSpPr>
        <p:spPr>
          <a:xfrm>
            <a:off x="3826477" y="1838689"/>
            <a:ext cx="4320000" cy="432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Hybrid approach Fondation Descartes</a:t>
            </a:r>
          </a:p>
          <a:p>
            <a:pPr algn="ctr"/>
            <a:endParaRPr lang="en-US" sz="2000" dirty="0"/>
          </a:p>
          <a:p>
            <a:pPr algn="ctr"/>
            <a:r>
              <a:rPr lang="en-US" sz="2000" dirty="0"/>
              <a:t>Measure of the </a:t>
            </a:r>
            <a:r>
              <a:rPr lang="en-US" sz="2000" b="1" dirty="0"/>
              <a:t>traffic </a:t>
            </a:r>
            <a:r>
              <a:rPr lang="en-US" sz="2000" dirty="0"/>
              <a:t>of a panel </a:t>
            </a:r>
          </a:p>
          <a:p>
            <a:pPr algn="ctr"/>
            <a:r>
              <a:rPr lang="en-US" sz="2000" dirty="0"/>
              <a:t>+</a:t>
            </a:r>
          </a:p>
          <a:p>
            <a:pPr algn="ctr"/>
            <a:r>
              <a:rPr lang="en-US" sz="2000" b="1" dirty="0"/>
              <a:t>Survey </a:t>
            </a:r>
            <a:r>
              <a:rPr lang="en-US" sz="2000" dirty="0"/>
              <a:t>of this panel</a:t>
            </a:r>
            <a:endParaRPr lang="en-US" sz="2000" b="1" dirty="0"/>
          </a:p>
          <a:p>
            <a:pPr algn="ctr"/>
            <a:endParaRPr lang="en-US" dirty="0"/>
          </a:p>
        </p:txBody>
      </p:sp>
      <p:sp>
        <p:nvSpPr>
          <p:cNvPr id="3" name="Espace réservé du numéro de diapositive 2">
            <a:extLst>
              <a:ext uri="{FF2B5EF4-FFF2-40B4-BE49-F238E27FC236}">
                <a16:creationId xmlns:a16="http://schemas.microsoft.com/office/drawing/2014/main" id="{3EBFD8D6-6FFA-45B0-84B4-BE9655B3E1A9}"/>
              </a:ext>
            </a:extLst>
          </p:cNvPr>
          <p:cNvSpPr>
            <a:spLocks noGrp="1"/>
          </p:cNvSpPr>
          <p:nvPr>
            <p:ph type="sldNum" sz="quarter" idx="12"/>
          </p:nvPr>
        </p:nvSpPr>
        <p:spPr/>
        <p:txBody>
          <a:bodyPr/>
          <a:lstStyle/>
          <a:p>
            <a:fld id="{62D3552A-55C4-F049-9BC7-22640EB826DB}" type="slidenum">
              <a:rPr lang="fr-FR" smtClean="0"/>
              <a:t>7</a:t>
            </a:fld>
            <a:endParaRPr lang="fr-FR" dirty="0"/>
          </a:p>
        </p:txBody>
      </p:sp>
      <p:sp>
        <p:nvSpPr>
          <p:cNvPr id="18" name="Rectangle 17">
            <a:extLst>
              <a:ext uri="{FF2B5EF4-FFF2-40B4-BE49-F238E27FC236}">
                <a16:creationId xmlns:a16="http://schemas.microsoft.com/office/drawing/2014/main" id="{4050E656-4BA0-A145-BB34-E7235F55C35C}"/>
              </a:ext>
            </a:extLst>
          </p:cNvPr>
          <p:cNvSpPr/>
          <p:nvPr/>
        </p:nvSpPr>
        <p:spPr>
          <a:xfrm>
            <a:off x="1383861" y="401157"/>
            <a:ext cx="1463811"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The Study</a:t>
            </a:r>
          </a:p>
        </p:txBody>
      </p:sp>
    </p:spTree>
    <p:extLst>
      <p:ext uri="{BB962C8B-B14F-4D97-AF65-F5344CB8AC3E}">
        <p14:creationId xmlns:p14="http://schemas.microsoft.com/office/powerpoint/2010/main" val="140317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0D1423-99A9-844D-B2FF-6C88DCD6A24C}"/>
              </a:ext>
            </a:extLst>
          </p:cNvPr>
          <p:cNvGrpSpPr>
            <a:grpSpLocks noChangeAspect="1"/>
          </p:cNvGrpSpPr>
          <p:nvPr/>
        </p:nvGrpSpPr>
        <p:grpSpPr>
          <a:xfrm>
            <a:off x="11439720" y="6110868"/>
            <a:ext cx="656658" cy="654940"/>
            <a:chOff x="10141016" y="4778915"/>
            <a:chExt cx="1263782" cy="1260475"/>
          </a:xfrm>
        </p:grpSpPr>
        <p:pic>
          <p:nvPicPr>
            <p:cNvPr id="12" name="Image 11">
              <a:extLst>
                <a:ext uri="{FF2B5EF4-FFF2-40B4-BE49-F238E27FC236}">
                  <a16:creationId xmlns:a16="http://schemas.microsoft.com/office/drawing/2014/main" id="{8D16AE0D-1AF6-DB4B-87A0-8CFBD6D0645D}"/>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13" name="Rectangle 12">
              <a:extLst>
                <a:ext uri="{FF2B5EF4-FFF2-40B4-BE49-F238E27FC236}">
                  <a16:creationId xmlns:a16="http://schemas.microsoft.com/office/drawing/2014/main" id="{02C1A77A-8167-9246-90F9-1D491B6E8B8B}"/>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17971356-5036-974A-A31F-23498DF26D4D}"/>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D5D638F9-E100-4020-BA35-AAC0666D0B6B}"/>
              </a:ext>
            </a:extLst>
          </p:cNvPr>
          <p:cNvSpPr txBox="1"/>
          <p:nvPr/>
        </p:nvSpPr>
        <p:spPr>
          <a:xfrm>
            <a:off x="1030194" y="799483"/>
            <a:ext cx="7392446" cy="523220"/>
          </a:xfrm>
          <a:prstGeom prst="rect">
            <a:avLst/>
          </a:prstGeom>
          <a:noFill/>
        </p:spPr>
        <p:txBody>
          <a:bodyPr wrap="square" rtlCol="0">
            <a:spAutoFit/>
          </a:bodyPr>
          <a:lstStyle/>
          <a:p>
            <a:r>
              <a:rPr lang="en-US" sz="2800" b="1" dirty="0">
                <a:solidFill>
                  <a:srgbClr val="002060"/>
                </a:solidFill>
              </a:rPr>
              <a:t>An innovative hybrid approach</a:t>
            </a:r>
          </a:p>
        </p:txBody>
      </p:sp>
      <p:sp>
        <p:nvSpPr>
          <p:cNvPr id="9" name="Rectangle 8">
            <a:extLst>
              <a:ext uri="{FF2B5EF4-FFF2-40B4-BE49-F238E27FC236}">
                <a16:creationId xmlns:a16="http://schemas.microsoft.com/office/drawing/2014/main" id="{B1FC212A-B269-4286-BD07-0D94AB3DE8DE}"/>
              </a:ext>
            </a:extLst>
          </p:cNvPr>
          <p:cNvSpPr/>
          <p:nvPr/>
        </p:nvSpPr>
        <p:spPr>
          <a:xfrm>
            <a:off x="806877" y="2160572"/>
            <a:ext cx="5532963" cy="215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a:solidFill>
                  <a:srgbClr val="002060"/>
                </a:solidFill>
                <a:latin typeface="Calibri" panose="020F0502020204030204" pitchFamily="34" charset="0"/>
                <a:cs typeface="Calibri" panose="020F0502020204030204" pitchFamily="34" charset="0"/>
              </a:rPr>
              <a:t>2,372</a:t>
            </a:r>
            <a:r>
              <a:rPr lang="en-US" sz="2400" b="1" dirty="0">
                <a:solidFill>
                  <a:srgbClr val="002060"/>
                </a:solidFill>
                <a:latin typeface="Calibri" panose="020F0502020204030204" pitchFamily="34" charset="0"/>
                <a:cs typeface="Calibri" panose="020F0502020204030204" pitchFamily="34" charset="0"/>
              </a:rPr>
              <a:t> </a:t>
            </a:r>
            <a:r>
              <a:rPr lang="en-US" sz="1900" b="1" dirty="0">
                <a:solidFill>
                  <a:srgbClr val="002060"/>
                </a:solidFill>
                <a:latin typeface="Calibri" panose="020F0502020204030204" pitchFamily="34" charset="0"/>
                <a:cs typeface="Calibri" panose="020F0502020204030204" pitchFamily="34" charset="0"/>
              </a:rPr>
              <a:t>individuals tracked</a:t>
            </a:r>
          </a:p>
          <a:p>
            <a:endParaRPr lang="en-US" sz="1900" b="1" dirty="0">
              <a:solidFill>
                <a:srgbClr val="002060"/>
              </a:solidFill>
              <a:latin typeface="Calibri" panose="020F0502020204030204" pitchFamily="34" charset="0"/>
              <a:cs typeface="Calibri" panose="020F0502020204030204" pitchFamily="34" charset="0"/>
            </a:endParaRPr>
          </a:p>
          <a:p>
            <a:r>
              <a:rPr lang="en-US" sz="1600" b="1" dirty="0">
                <a:solidFill>
                  <a:srgbClr val="002060"/>
                </a:solidFill>
              </a:rPr>
              <a:t>Panel </a:t>
            </a:r>
            <a:r>
              <a:rPr lang="en-US" sz="1600" dirty="0">
                <a:solidFill>
                  <a:srgbClr val="002060"/>
                </a:solidFill>
              </a:rPr>
              <a:t>that is </a:t>
            </a:r>
            <a:r>
              <a:rPr lang="en-US" sz="1600" b="1" dirty="0">
                <a:solidFill>
                  <a:srgbClr val="002060"/>
                </a:solidFill>
              </a:rPr>
              <a:t>representative </a:t>
            </a:r>
            <a:r>
              <a:rPr lang="en-US" sz="1600" dirty="0">
                <a:solidFill>
                  <a:srgbClr val="002060"/>
                </a:solidFill>
              </a:rPr>
              <a:t>of the French population aged </a:t>
            </a:r>
            <a:r>
              <a:rPr lang="en-US" sz="1600" b="1" dirty="0">
                <a:solidFill>
                  <a:srgbClr val="002060"/>
                </a:solidFill>
              </a:rPr>
              <a:t>18 and over</a:t>
            </a:r>
          </a:p>
          <a:p>
            <a:r>
              <a:rPr lang="en-US" sz="1600" dirty="0">
                <a:solidFill>
                  <a:srgbClr val="002060"/>
                </a:solidFill>
              </a:rPr>
              <a:t>Recording of Internet activity on</a:t>
            </a:r>
            <a:r>
              <a:rPr lang="en-US" sz="1600" i="1" dirty="0">
                <a:solidFill>
                  <a:srgbClr val="002060"/>
                </a:solidFill>
              </a:rPr>
              <a:t> </a:t>
            </a:r>
            <a:r>
              <a:rPr lang="en-US" sz="1600" b="1" dirty="0">
                <a:solidFill>
                  <a:srgbClr val="002060"/>
                </a:solidFill>
              </a:rPr>
              <a:t>all connected personal devices </a:t>
            </a:r>
            <a:r>
              <a:rPr lang="en-US" sz="1600" dirty="0">
                <a:solidFill>
                  <a:srgbClr val="002060"/>
                </a:solidFill>
              </a:rPr>
              <a:t>(computer, smartphone, tablet) by the company </a:t>
            </a:r>
            <a:r>
              <a:rPr lang="en-US" sz="1600" dirty="0" err="1">
                <a:solidFill>
                  <a:srgbClr val="002060"/>
                </a:solidFill>
              </a:rPr>
              <a:t>Respondi</a:t>
            </a:r>
            <a:r>
              <a:rPr lang="en-US" sz="1600" dirty="0">
                <a:solidFill>
                  <a:srgbClr val="002060"/>
                </a:solidFill>
              </a:rPr>
              <a:t>. </a:t>
            </a:r>
            <a:endParaRPr lang="en-US" sz="1600" b="1" dirty="0">
              <a:solidFill>
                <a:srgbClr val="002060"/>
              </a:solidFill>
            </a:endParaRPr>
          </a:p>
        </p:txBody>
      </p:sp>
      <p:sp>
        <p:nvSpPr>
          <p:cNvPr id="15" name="Rectangle 14">
            <a:extLst>
              <a:ext uri="{FF2B5EF4-FFF2-40B4-BE49-F238E27FC236}">
                <a16:creationId xmlns:a16="http://schemas.microsoft.com/office/drawing/2014/main" id="{5410C150-C09D-43C3-8D8E-D5C09C486225}"/>
              </a:ext>
            </a:extLst>
          </p:cNvPr>
          <p:cNvSpPr/>
          <p:nvPr/>
        </p:nvSpPr>
        <p:spPr>
          <a:xfrm>
            <a:off x="6673964" y="2160572"/>
            <a:ext cx="4660363" cy="12300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a:solidFill>
                  <a:schemeClr val="bg1"/>
                </a:solidFill>
              </a:rPr>
              <a:t>30 days</a:t>
            </a:r>
          </a:p>
          <a:p>
            <a:r>
              <a:rPr lang="en-US" sz="1600" dirty="0">
                <a:solidFill>
                  <a:schemeClr val="bg1">
                    <a:lumMod val="75000"/>
                  </a:schemeClr>
                </a:solidFill>
              </a:rPr>
              <a:t>Duration of the study</a:t>
            </a:r>
          </a:p>
          <a:p>
            <a:r>
              <a:rPr lang="en-US" sz="1600" dirty="0">
                <a:solidFill>
                  <a:schemeClr val="bg1">
                    <a:lumMod val="75000"/>
                  </a:schemeClr>
                </a:solidFill>
              </a:rPr>
              <a:t>September 20 to October 19, 2020</a:t>
            </a:r>
          </a:p>
        </p:txBody>
      </p:sp>
      <p:sp>
        <p:nvSpPr>
          <p:cNvPr id="16" name="Rectangle 15">
            <a:extLst>
              <a:ext uri="{FF2B5EF4-FFF2-40B4-BE49-F238E27FC236}">
                <a16:creationId xmlns:a16="http://schemas.microsoft.com/office/drawing/2014/main" id="{05FB0326-2E44-425C-BF3D-1738C865F1CC}"/>
              </a:ext>
            </a:extLst>
          </p:cNvPr>
          <p:cNvSpPr/>
          <p:nvPr/>
        </p:nvSpPr>
        <p:spPr>
          <a:xfrm>
            <a:off x="806877" y="4495800"/>
            <a:ext cx="5532963" cy="1224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a:solidFill>
                  <a:schemeClr val="bg1"/>
                </a:solidFill>
                <a:latin typeface="Calibri" panose="020F0502020204030204" pitchFamily="34" charset="0"/>
                <a:cs typeface="Calibri" panose="020F0502020204030204" pitchFamily="34" charset="0"/>
              </a:rPr>
              <a:t>2,946 </a:t>
            </a:r>
            <a:r>
              <a:rPr lang="en-US" sz="1900" dirty="0">
                <a:solidFill>
                  <a:schemeClr val="bg1"/>
                </a:solidFill>
                <a:latin typeface="Calibri" panose="020F0502020204030204" pitchFamily="34" charset="0"/>
                <a:cs typeface="Calibri" panose="020F0502020204030204" pitchFamily="34" charset="0"/>
              </a:rPr>
              <a:t>online French-language </a:t>
            </a:r>
          </a:p>
          <a:p>
            <a:r>
              <a:rPr lang="en-US" sz="1900" b="1" dirty="0">
                <a:solidFill>
                  <a:schemeClr val="bg1"/>
                </a:solidFill>
                <a:latin typeface="Calibri" panose="020F0502020204030204" pitchFamily="34" charset="0"/>
                <a:cs typeface="Calibri" panose="020F0502020204030204" pitchFamily="34" charset="0"/>
              </a:rPr>
              <a:t>information sources </a:t>
            </a:r>
            <a:r>
              <a:rPr lang="en-US" sz="1900" dirty="0">
                <a:solidFill>
                  <a:schemeClr val="bg1"/>
                </a:solidFill>
                <a:latin typeface="Calibri" panose="020F0502020204030204" pitchFamily="34" charset="0"/>
                <a:cs typeface="Calibri" panose="020F0502020204030204" pitchFamily="34" charset="0"/>
              </a:rPr>
              <a:t>were tracked</a:t>
            </a:r>
            <a:endParaRPr lang="en-US" sz="1900" b="1" dirty="0">
              <a:solidFill>
                <a:schemeClr val="bg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4DB2556E-D3A1-46BF-BFDF-51718528FEE2}"/>
              </a:ext>
            </a:extLst>
          </p:cNvPr>
          <p:cNvSpPr/>
          <p:nvPr/>
        </p:nvSpPr>
        <p:spPr>
          <a:xfrm>
            <a:off x="6673964" y="3690881"/>
            <a:ext cx="4660363" cy="202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rgbClr val="002060"/>
                </a:solidFill>
              </a:rPr>
              <a:t>Broad spectrum of information sources</a:t>
            </a:r>
          </a:p>
          <a:p>
            <a:endParaRPr lang="en-US" sz="1600" dirty="0">
              <a:solidFill>
                <a:srgbClr val="002060"/>
              </a:solidFill>
            </a:endParaRPr>
          </a:p>
          <a:p>
            <a:r>
              <a:rPr lang="en-US" sz="1600" dirty="0">
                <a:solidFill>
                  <a:srgbClr val="002060"/>
                </a:solidFill>
              </a:rPr>
              <a:t>National, regional and local print media, TV channels, radio stations, women’s and men’s magazines, sports, celebrity and lifestyle news, digital-only media, blogs, “alternative” media, etc. </a:t>
            </a:r>
            <a:endParaRPr lang="en-US" sz="2000" dirty="0">
              <a:solidFill>
                <a:srgbClr val="002060"/>
              </a:solidFill>
            </a:endParaRPr>
          </a:p>
        </p:txBody>
      </p:sp>
      <p:pic>
        <p:nvPicPr>
          <p:cNvPr id="4" name="Graphique 3" descr="Internet contour">
            <a:extLst>
              <a:ext uri="{FF2B5EF4-FFF2-40B4-BE49-F238E27FC236}">
                <a16:creationId xmlns:a16="http://schemas.microsoft.com/office/drawing/2014/main" id="{7DD46A2E-BB00-40CE-BC60-681F3E206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440" y="4937677"/>
            <a:ext cx="566232" cy="566232"/>
          </a:xfrm>
          <a:prstGeom prst="rect">
            <a:avLst/>
          </a:prstGeom>
        </p:spPr>
      </p:pic>
      <p:pic>
        <p:nvPicPr>
          <p:cNvPr id="6" name="Graphique 5" descr="Groupe avec un remplissage uni">
            <a:extLst>
              <a:ext uri="{FF2B5EF4-FFF2-40B4-BE49-F238E27FC236}">
                <a16:creationId xmlns:a16="http://schemas.microsoft.com/office/drawing/2014/main" id="{0AB8A3C4-CBF1-4787-92A7-2BA2944CF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5440" y="2160572"/>
            <a:ext cx="687372" cy="687372"/>
          </a:xfrm>
          <a:prstGeom prst="rect">
            <a:avLst/>
          </a:prstGeom>
        </p:spPr>
      </p:pic>
      <p:pic>
        <p:nvPicPr>
          <p:cNvPr id="22" name="Graphique 21" descr="Sablier 90% avec un remplissage uni">
            <a:extLst>
              <a:ext uri="{FF2B5EF4-FFF2-40B4-BE49-F238E27FC236}">
                <a16:creationId xmlns:a16="http://schemas.microsoft.com/office/drawing/2014/main" id="{E1229E9E-6C21-4ACA-A103-CF523E85C8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92643" y="2562246"/>
            <a:ext cx="447040" cy="447040"/>
          </a:xfrm>
          <a:prstGeom prst="rect">
            <a:avLst/>
          </a:prstGeom>
        </p:spPr>
      </p:pic>
      <p:sp>
        <p:nvSpPr>
          <p:cNvPr id="2" name="Espace réservé du numéro de diapositive 1">
            <a:extLst>
              <a:ext uri="{FF2B5EF4-FFF2-40B4-BE49-F238E27FC236}">
                <a16:creationId xmlns:a16="http://schemas.microsoft.com/office/drawing/2014/main" id="{255BAA1C-A3E2-4BF4-877F-46448E3AEF0C}"/>
              </a:ext>
            </a:extLst>
          </p:cNvPr>
          <p:cNvSpPr>
            <a:spLocks noGrp="1"/>
          </p:cNvSpPr>
          <p:nvPr>
            <p:ph type="sldNum" sz="quarter" idx="12"/>
          </p:nvPr>
        </p:nvSpPr>
        <p:spPr/>
        <p:txBody>
          <a:bodyPr/>
          <a:lstStyle/>
          <a:p>
            <a:fld id="{62D3552A-55C4-F049-9BC7-22640EB826DB}" type="slidenum">
              <a:rPr lang="fr-FR" smtClean="0"/>
              <a:t>8</a:t>
            </a:fld>
            <a:endParaRPr lang="fr-FR" dirty="0"/>
          </a:p>
        </p:txBody>
      </p:sp>
      <p:sp>
        <p:nvSpPr>
          <p:cNvPr id="20" name="Rectangle 19">
            <a:extLst>
              <a:ext uri="{FF2B5EF4-FFF2-40B4-BE49-F238E27FC236}">
                <a16:creationId xmlns:a16="http://schemas.microsoft.com/office/drawing/2014/main" id="{4D5346A1-323D-4B3E-AAF3-EE94FF2437AD}"/>
              </a:ext>
            </a:extLst>
          </p:cNvPr>
          <p:cNvSpPr/>
          <p:nvPr/>
        </p:nvSpPr>
        <p:spPr>
          <a:xfrm>
            <a:off x="159769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lumMod val="65000"/>
                  </a:schemeClr>
                </a:solidFill>
              </a:rPr>
              <a:t>Methodology</a:t>
            </a:r>
          </a:p>
        </p:txBody>
      </p:sp>
    </p:spTree>
    <p:extLst>
      <p:ext uri="{BB962C8B-B14F-4D97-AF65-F5344CB8AC3E}">
        <p14:creationId xmlns:p14="http://schemas.microsoft.com/office/powerpoint/2010/main" val="119887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D5F34C8-CF0D-F344-B26F-1B6AE789B576}"/>
              </a:ext>
            </a:extLst>
          </p:cNvPr>
          <p:cNvGrpSpPr>
            <a:grpSpLocks noChangeAspect="1"/>
          </p:cNvGrpSpPr>
          <p:nvPr/>
        </p:nvGrpSpPr>
        <p:grpSpPr>
          <a:xfrm>
            <a:off x="11439720" y="6110868"/>
            <a:ext cx="656658" cy="654940"/>
            <a:chOff x="10141016" y="4778915"/>
            <a:chExt cx="1263782" cy="1260475"/>
          </a:xfrm>
        </p:grpSpPr>
        <p:pic>
          <p:nvPicPr>
            <p:cNvPr id="5" name="Image 4">
              <a:extLst>
                <a:ext uri="{FF2B5EF4-FFF2-40B4-BE49-F238E27FC236}">
                  <a16:creationId xmlns:a16="http://schemas.microsoft.com/office/drawing/2014/main" id="{DFBFF44E-C5BB-6244-9CD6-51C71C5726D2}"/>
                </a:ext>
              </a:extLst>
            </p:cNvPr>
            <p:cNvPicPr>
              <a:picLocks noChangeAspect="1"/>
            </p:cNvPicPr>
            <p:nvPr/>
          </p:nvPicPr>
          <p:blipFill rotWithShape="1">
            <a:blip r:embed="rId2"/>
            <a:srcRect l="3388" t="566" b="3073"/>
            <a:stretch/>
          </p:blipFill>
          <p:spPr>
            <a:xfrm>
              <a:off x="10141016" y="4778915"/>
              <a:ext cx="1263782" cy="1260475"/>
            </a:xfrm>
            <a:prstGeom prst="rect">
              <a:avLst/>
            </a:prstGeom>
          </p:spPr>
        </p:pic>
        <p:sp>
          <p:nvSpPr>
            <p:cNvPr id="6" name="Rectangle 5">
              <a:extLst>
                <a:ext uri="{FF2B5EF4-FFF2-40B4-BE49-F238E27FC236}">
                  <a16:creationId xmlns:a16="http://schemas.microsoft.com/office/drawing/2014/main" id="{2222AFC8-A1F8-9E4C-9626-2CED440F1E4F}"/>
                </a:ext>
              </a:extLst>
            </p:cNvPr>
            <p:cNvSpPr/>
            <p:nvPr/>
          </p:nvSpPr>
          <p:spPr>
            <a:xfrm>
              <a:off x="10141016" y="4778915"/>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8E3A1FC-1401-8941-A4CE-DFC1B3C07502}"/>
                </a:ext>
              </a:extLst>
            </p:cNvPr>
            <p:cNvSpPr/>
            <p:nvPr/>
          </p:nvSpPr>
          <p:spPr>
            <a:xfrm>
              <a:off x="11148270" y="5778373"/>
              <a:ext cx="256528" cy="261017"/>
            </a:xfrm>
            <a:prstGeom prst="rect">
              <a:avLst/>
            </a:prstGeom>
            <a:solidFill>
              <a:srgbClr val="EF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 name="ZoneTexte 7">
            <a:extLst>
              <a:ext uri="{FF2B5EF4-FFF2-40B4-BE49-F238E27FC236}">
                <a16:creationId xmlns:a16="http://schemas.microsoft.com/office/drawing/2014/main" id="{B3ABD52E-6D06-4691-A6DD-5372829E49AB}"/>
              </a:ext>
            </a:extLst>
          </p:cNvPr>
          <p:cNvSpPr txBox="1"/>
          <p:nvPr/>
        </p:nvSpPr>
        <p:spPr>
          <a:xfrm>
            <a:off x="1030194" y="799483"/>
            <a:ext cx="9854116" cy="523220"/>
          </a:xfrm>
          <a:prstGeom prst="rect">
            <a:avLst/>
          </a:prstGeom>
          <a:noFill/>
        </p:spPr>
        <p:txBody>
          <a:bodyPr wrap="square" rtlCol="0">
            <a:spAutoFit/>
          </a:bodyPr>
          <a:lstStyle/>
          <a:p>
            <a:r>
              <a:rPr lang="en-US" sz="2800" b="1" dirty="0">
                <a:solidFill>
                  <a:srgbClr val="002060"/>
                </a:solidFill>
              </a:rPr>
              <a:t>2,946 information sources classified according to their reliability</a:t>
            </a:r>
          </a:p>
        </p:txBody>
      </p:sp>
      <p:sp>
        <p:nvSpPr>
          <p:cNvPr id="11" name="ZoneTexte 10">
            <a:extLst>
              <a:ext uri="{FF2B5EF4-FFF2-40B4-BE49-F238E27FC236}">
                <a16:creationId xmlns:a16="http://schemas.microsoft.com/office/drawing/2014/main" id="{A7E6CFA8-D38B-4CA3-8C91-6D20D71301A5}"/>
              </a:ext>
            </a:extLst>
          </p:cNvPr>
          <p:cNvSpPr txBox="1"/>
          <p:nvPr/>
        </p:nvSpPr>
        <p:spPr>
          <a:xfrm>
            <a:off x="322580" y="2592102"/>
            <a:ext cx="5200750" cy="1200329"/>
          </a:xfrm>
          <a:prstGeom prst="rect">
            <a:avLst/>
          </a:prstGeom>
          <a:noFill/>
          <a:ln>
            <a:solidFill>
              <a:schemeClr val="bg1">
                <a:lumMod val="75000"/>
              </a:schemeClr>
            </a:solidFill>
          </a:ln>
        </p:spPr>
        <p:txBody>
          <a:bodyPr wrap="square">
            <a:spAutoFit/>
          </a:bodyPr>
          <a:lstStyle/>
          <a:p>
            <a:pPr algn="ctr"/>
            <a:r>
              <a:rPr lang="en-US" sz="1800" b="1" dirty="0">
                <a:solidFill>
                  <a:srgbClr val="002060"/>
                </a:solidFill>
              </a:rPr>
              <a:t>2,295 websites</a:t>
            </a:r>
          </a:p>
          <a:p>
            <a:pPr algn="ctr"/>
            <a:r>
              <a:rPr lang="en-US" dirty="0">
                <a:solidFill>
                  <a:srgbClr val="002060"/>
                </a:solidFill>
              </a:rPr>
              <a:t>&gt; 15,000 visitors*</a:t>
            </a:r>
            <a:endParaRPr lang="en-US" sz="1800" b="1" dirty="0">
              <a:solidFill>
                <a:srgbClr val="002060"/>
              </a:solidFill>
            </a:endParaRPr>
          </a:p>
          <a:p>
            <a:pPr algn="ctr"/>
            <a:r>
              <a:rPr lang="en-US" sz="1800" b="1" dirty="0">
                <a:solidFill>
                  <a:srgbClr val="002060"/>
                </a:solidFill>
              </a:rPr>
              <a:t>+</a:t>
            </a:r>
            <a:r>
              <a:rPr lang="en-US" sz="1800" dirty="0">
                <a:solidFill>
                  <a:srgbClr val="002060"/>
                </a:solidFill>
              </a:rPr>
              <a:t> their associated mobile </a:t>
            </a:r>
            <a:r>
              <a:rPr lang="en-US" sz="1800" b="1" dirty="0">
                <a:solidFill>
                  <a:srgbClr val="002060"/>
                </a:solidFill>
              </a:rPr>
              <a:t>applications</a:t>
            </a:r>
            <a:r>
              <a:rPr lang="en-US" sz="1800" dirty="0">
                <a:solidFill>
                  <a:srgbClr val="002060"/>
                </a:solidFill>
              </a:rPr>
              <a:t>, </a:t>
            </a:r>
            <a:r>
              <a:rPr lang="en-US" sz="1800" b="1" dirty="0">
                <a:solidFill>
                  <a:srgbClr val="002060"/>
                </a:solidFill>
              </a:rPr>
              <a:t>Facebook </a:t>
            </a:r>
            <a:r>
              <a:rPr lang="en-US" sz="1800" dirty="0">
                <a:solidFill>
                  <a:srgbClr val="002060"/>
                </a:solidFill>
              </a:rPr>
              <a:t>and </a:t>
            </a:r>
            <a:r>
              <a:rPr lang="en-US" sz="1800" b="1" dirty="0">
                <a:solidFill>
                  <a:srgbClr val="002060"/>
                </a:solidFill>
              </a:rPr>
              <a:t>Twitter pages </a:t>
            </a:r>
            <a:r>
              <a:rPr lang="en-US" sz="1800" dirty="0">
                <a:solidFill>
                  <a:srgbClr val="002060"/>
                </a:solidFill>
              </a:rPr>
              <a:t>and </a:t>
            </a:r>
            <a:r>
              <a:rPr lang="en-US" sz="1800" b="1" dirty="0">
                <a:solidFill>
                  <a:srgbClr val="002060"/>
                </a:solidFill>
              </a:rPr>
              <a:t>YouTube </a:t>
            </a:r>
            <a:r>
              <a:rPr lang="en-US" sz="1800" dirty="0">
                <a:solidFill>
                  <a:srgbClr val="002060"/>
                </a:solidFill>
              </a:rPr>
              <a:t>channels</a:t>
            </a:r>
          </a:p>
        </p:txBody>
      </p:sp>
      <p:sp>
        <p:nvSpPr>
          <p:cNvPr id="12" name="ZoneTexte 11">
            <a:extLst>
              <a:ext uri="{FF2B5EF4-FFF2-40B4-BE49-F238E27FC236}">
                <a16:creationId xmlns:a16="http://schemas.microsoft.com/office/drawing/2014/main" id="{B4A3170A-C75A-4D2E-B923-A69D50BA9167}"/>
              </a:ext>
            </a:extLst>
          </p:cNvPr>
          <p:cNvSpPr txBox="1"/>
          <p:nvPr/>
        </p:nvSpPr>
        <p:spPr>
          <a:xfrm>
            <a:off x="6603678" y="2806326"/>
            <a:ext cx="5202000" cy="923330"/>
          </a:xfrm>
          <a:prstGeom prst="rect">
            <a:avLst/>
          </a:prstGeom>
          <a:noFill/>
          <a:ln>
            <a:solidFill>
              <a:schemeClr val="bg1">
                <a:lumMod val="75000"/>
              </a:schemeClr>
            </a:solidFill>
          </a:ln>
        </p:spPr>
        <p:txBody>
          <a:bodyPr wrap="square">
            <a:spAutoFit/>
          </a:bodyPr>
          <a:lstStyle/>
          <a:p>
            <a:pPr algn="ctr"/>
            <a:r>
              <a:rPr lang="en-US" sz="1800" b="1" dirty="0">
                <a:solidFill>
                  <a:srgbClr val="002060"/>
                </a:solidFill>
              </a:rPr>
              <a:t>651 YouTube channels </a:t>
            </a:r>
            <a:r>
              <a:rPr lang="en-US" sz="1800" dirty="0">
                <a:solidFill>
                  <a:srgbClr val="002060"/>
                </a:solidFill>
              </a:rPr>
              <a:t>unrelated to the tracked websites</a:t>
            </a:r>
          </a:p>
          <a:p>
            <a:pPr algn="ctr"/>
            <a:r>
              <a:rPr lang="en-US" dirty="0">
                <a:solidFill>
                  <a:srgbClr val="002060"/>
                </a:solidFill>
              </a:rPr>
              <a:t>&gt; </a:t>
            </a:r>
            <a:r>
              <a:rPr lang="en-US" sz="1800" dirty="0">
                <a:solidFill>
                  <a:srgbClr val="002060"/>
                </a:solidFill>
              </a:rPr>
              <a:t>15,000 subscribers*</a:t>
            </a:r>
            <a:endParaRPr lang="en-US" dirty="0"/>
          </a:p>
        </p:txBody>
      </p:sp>
      <p:sp>
        <p:nvSpPr>
          <p:cNvPr id="13" name="ZoneTexte 12">
            <a:extLst>
              <a:ext uri="{FF2B5EF4-FFF2-40B4-BE49-F238E27FC236}">
                <a16:creationId xmlns:a16="http://schemas.microsoft.com/office/drawing/2014/main" id="{75B7DABA-B6D2-4A8E-A2CB-26B1E21D5813}"/>
              </a:ext>
            </a:extLst>
          </p:cNvPr>
          <p:cNvSpPr txBox="1"/>
          <p:nvPr/>
        </p:nvSpPr>
        <p:spPr>
          <a:xfrm>
            <a:off x="201876" y="6390219"/>
            <a:ext cx="4351020" cy="307777"/>
          </a:xfrm>
          <a:prstGeom prst="rect">
            <a:avLst/>
          </a:prstGeom>
          <a:noFill/>
        </p:spPr>
        <p:txBody>
          <a:bodyPr wrap="square">
            <a:spAutoFit/>
          </a:bodyPr>
          <a:lstStyle/>
          <a:p>
            <a:r>
              <a:rPr lang="en-US" sz="1400" dirty="0">
                <a:solidFill>
                  <a:srgbClr val="002060"/>
                </a:solidFill>
              </a:rPr>
              <a:t>* in the month preceding the study </a:t>
            </a:r>
            <a:endParaRPr lang="en-US" sz="1400" dirty="0"/>
          </a:p>
        </p:txBody>
      </p:sp>
      <p:sp>
        <p:nvSpPr>
          <p:cNvPr id="14" name="Rectangle 13">
            <a:extLst>
              <a:ext uri="{FF2B5EF4-FFF2-40B4-BE49-F238E27FC236}">
                <a16:creationId xmlns:a16="http://schemas.microsoft.com/office/drawing/2014/main" id="{7185B3CC-533E-4D30-A869-C658DB8A7EF5}"/>
              </a:ext>
            </a:extLst>
          </p:cNvPr>
          <p:cNvSpPr/>
          <p:nvPr/>
        </p:nvSpPr>
        <p:spPr>
          <a:xfrm>
            <a:off x="3234004" y="4442583"/>
            <a:ext cx="2286000" cy="5584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Reliable</a:t>
            </a:r>
          </a:p>
        </p:txBody>
      </p:sp>
      <p:sp>
        <p:nvSpPr>
          <p:cNvPr id="15" name="Rectangle 14">
            <a:extLst>
              <a:ext uri="{FF2B5EF4-FFF2-40B4-BE49-F238E27FC236}">
                <a16:creationId xmlns:a16="http://schemas.microsoft.com/office/drawing/2014/main" id="{D1597401-EF9C-4FA3-94E1-DE4E687574D6}"/>
              </a:ext>
            </a:extLst>
          </p:cNvPr>
          <p:cNvSpPr/>
          <p:nvPr/>
        </p:nvSpPr>
        <p:spPr>
          <a:xfrm>
            <a:off x="6587327" y="4443877"/>
            <a:ext cx="2286000" cy="5584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Unreliable</a:t>
            </a:r>
          </a:p>
        </p:txBody>
      </p:sp>
      <p:sp>
        <p:nvSpPr>
          <p:cNvPr id="18" name="ZoneTexte 17">
            <a:extLst>
              <a:ext uri="{FF2B5EF4-FFF2-40B4-BE49-F238E27FC236}">
                <a16:creationId xmlns:a16="http://schemas.microsoft.com/office/drawing/2014/main" id="{532A2FCF-F0F9-4FA9-AE55-D47B710A9EF0}"/>
              </a:ext>
            </a:extLst>
          </p:cNvPr>
          <p:cNvSpPr txBox="1"/>
          <p:nvPr/>
        </p:nvSpPr>
        <p:spPr>
          <a:xfrm>
            <a:off x="2647132" y="1797135"/>
            <a:ext cx="6816456" cy="461665"/>
          </a:xfrm>
          <a:prstGeom prst="rect">
            <a:avLst/>
          </a:prstGeom>
          <a:noFill/>
          <a:ln>
            <a:solidFill>
              <a:schemeClr val="bg1">
                <a:lumMod val="75000"/>
              </a:schemeClr>
            </a:solidFill>
          </a:ln>
        </p:spPr>
        <p:txBody>
          <a:bodyPr wrap="square">
            <a:spAutoFit/>
          </a:bodyPr>
          <a:lstStyle/>
          <a:p>
            <a:pPr algn="ctr"/>
            <a:r>
              <a:rPr lang="en-US" sz="2400" b="1" dirty="0">
                <a:solidFill>
                  <a:srgbClr val="002060"/>
                </a:solidFill>
              </a:rPr>
              <a:t>2,946 </a:t>
            </a:r>
            <a:r>
              <a:rPr lang="en-US" sz="2000" b="1" dirty="0">
                <a:solidFill>
                  <a:srgbClr val="002060"/>
                </a:solidFill>
              </a:rPr>
              <a:t>information sources </a:t>
            </a:r>
            <a:r>
              <a:rPr lang="en-US" sz="2000" dirty="0">
                <a:solidFill>
                  <a:srgbClr val="002060"/>
                </a:solidFill>
              </a:rPr>
              <a:t>identified by the company Storyzy</a:t>
            </a:r>
            <a:endParaRPr lang="en-US" sz="2000" dirty="0"/>
          </a:p>
        </p:txBody>
      </p:sp>
      <p:sp>
        <p:nvSpPr>
          <p:cNvPr id="2" name="Espace réservé du numéro de diapositive 1">
            <a:extLst>
              <a:ext uri="{FF2B5EF4-FFF2-40B4-BE49-F238E27FC236}">
                <a16:creationId xmlns:a16="http://schemas.microsoft.com/office/drawing/2014/main" id="{74432814-A361-4901-9B3E-5B859EE386AF}"/>
              </a:ext>
            </a:extLst>
          </p:cNvPr>
          <p:cNvSpPr>
            <a:spLocks noGrp="1"/>
          </p:cNvSpPr>
          <p:nvPr>
            <p:ph type="sldNum" sz="quarter" idx="12"/>
          </p:nvPr>
        </p:nvSpPr>
        <p:spPr/>
        <p:txBody>
          <a:bodyPr/>
          <a:lstStyle/>
          <a:p>
            <a:fld id="{62D3552A-55C4-F049-9BC7-22640EB826DB}" type="slidenum">
              <a:rPr lang="fr-FR" smtClean="0"/>
              <a:t>9</a:t>
            </a:fld>
            <a:endParaRPr lang="fr-FR" dirty="0"/>
          </a:p>
        </p:txBody>
      </p:sp>
      <p:sp>
        <p:nvSpPr>
          <p:cNvPr id="9" name="Accolade fermante 8">
            <a:extLst>
              <a:ext uri="{FF2B5EF4-FFF2-40B4-BE49-F238E27FC236}">
                <a16:creationId xmlns:a16="http://schemas.microsoft.com/office/drawing/2014/main" id="{E208505D-CEB3-4087-B301-03D6637B1184}"/>
              </a:ext>
            </a:extLst>
          </p:cNvPr>
          <p:cNvSpPr/>
          <p:nvPr/>
        </p:nvSpPr>
        <p:spPr>
          <a:xfrm rot="5400000" flipH="1">
            <a:off x="5930382" y="-835803"/>
            <a:ext cx="260690" cy="6527214"/>
          </a:xfrm>
          <a:prstGeom prst="rightBrace">
            <a:avLst>
              <a:gd name="adj1" fmla="val 0"/>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a:extLst>
              <a:ext uri="{FF2B5EF4-FFF2-40B4-BE49-F238E27FC236}">
                <a16:creationId xmlns:a16="http://schemas.microsoft.com/office/drawing/2014/main" id="{2A462F40-77A2-42E7-A770-46C60563662B}"/>
              </a:ext>
            </a:extLst>
          </p:cNvPr>
          <p:cNvSpPr txBox="1"/>
          <p:nvPr/>
        </p:nvSpPr>
        <p:spPr>
          <a:xfrm>
            <a:off x="9054191" y="4404175"/>
            <a:ext cx="2605506" cy="646331"/>
          </a:xfrm>
          <a:prstGeom prst="rect">
            <a:avLst/>
          </a:prstGeom>
          <a:noFill/>
        </p:spPr>
        <p:txBody>
          <a:bodyPr wrap="square">
            <a:spAutoFit/>
          </a:bodyPr>
          <a:lstStyle/>
          <a:p>
            <a:pPr algn="ctr"/>
            <a:r>
              <a:rPr lang="en-US" b="1" i="1" dirty="0">
                <a:solidFill>
                  <a:srgbClr val="002060"/>
                </a:solidFill>
              </a:rPr>
              <a:t>Classification </a:t>
            </a:r>
            <a:r>
              <a:rPr lang="en-US" i="1" dirty="0">
                <a:solidFill>
                  <a:srgbClr val="002060"/>
                </a:solidFill>
              </a:rPr>
              <a:t>according to Storyzy’s </a:t>
            </a:r>
            <a:r>
              <a:rPr lang="en-US" b="1" i="1" dirty="0">
                <a:solidFill>
                  <a:srgbClr val="002060"/>
                </a:solidFill>
              </a:rPr>
              <a:t>algorithm</a:t>
            </a:r>
            <a:endParaRPr lang="en-US" b="1" i="1" dirty="0"/>
          </a:p>
        </p:txBody>
      </p:sp>
      <p:sp>
        <p:nvSpPr>
          <p:cNvPr id="29" name="Accolade fermante 28">
            <a:extLst>
              <a:ext uri="{FF2B5EF4-FFF2-40B4-BE49-F238E27FC236}">
                <a16:creationId xmlns:a16="http://schemas.microsoft.com/office/drawing/2014/main" id="{A035E39E-94FF-4656-84F3-51E1FE4083AB}"/>
              </a:ext>
            </a:extLst>
          </p:cNvPr>
          <p:cNvSpPr/>
          <p:nvPr/>
        </p:nvSpPr>
        <p:spPr>
          <a:xfrm rot="5400000">
            <a:off x="5880766" y="3528784"/>
            <a:ext cx="359920" cy="3349493"/>
          </a:xfrm>
          <a:prstGeom prst="rightBrace">
            <a:avLst>
              <a:gd name="adj1" fmla="val 0"/>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Rectangle 32">
            <a:extLst>
              <a:ext uri="{FF2B5EF4-FFF2-40B4-BE49-F238E27FC236}">
                <a16:creationId xmlns:a16="http://schemas.microsoft.com/office/drawing/2014/main" id="{095E447C-054C-4013-9301-1CC7D53CFB8E}"/>
              </a:ext>
            </a:extLst>
          </p:cNvPr>
          <p:cNvSpPr/>
          <p:nvPr/>
        </p:nvSpPr>
        <p:spPr>
          <a:xfrm>
            <a:off x="1597690" y="401157"/>
            <a:ext cx="1610192" cy="23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lumMod val="65000"/>
                  </a:schemeClr>
                </a:solidFill>
              </a:rPr>
              <a:t>Methodology</a:t>
            </a:r>
          </a:p>
        </p:txBody>
      </p:sp>
      <p:grpSp>
        <p:nvGrpSpPr>
          <p:cNvPr id="3" name="Groupe 2">
            <a:extLst>
              <a:ext uri="{FF2B5EF4-FFF2-40B4-BE49-F238E27FC236}">
                <a16:creationId xmlns:a16="http://schemas.microsoft.com/office/drawing/2014/main" id="{A6695973-E713-B047-BE01-7D9896FDB27D}"/>
              </a:ext>
            </a:extLst>
          </p:cNvPr>
          <p:cNvGrpSpPr/>
          <p:nvPr/>
        </p:nvGrpSpPr>
        <p:grpSpPr>
          <a:xfrm>
            <a:off x="2090420" y="5135546"/>
            <a:ext cx="8093360" cy="897570"/>
            <a:chOff x="1723639" y="4663729"/>
            <a:chExt cx="8093360" cy="897570"/>
          </a:xfrm>
        </p:grpSpPr>
        <p:sp>
          <p:nvSpPr>
            <p:cNvPr id="20" name="ZoneTexte 19">
              <a:extLst>
                <a:ext uri="{FF2B5EF4-FFF2-40B4-BE49-F238E27FC236}">
                  <a16:creationId xmlns:a16="http://schemas.microsoft.com/office/drawing/2014/main" id="{AE12B9EA-2615-44E4-9A3B-51EA2DD101A2}"/>
                </a:ext>
              </a:extLst>
            </p:cNvPr>
            <p:cNvSpPr txBox="1"/>
            <p:nvPr/>
          </p:nvSpPr>
          <p:spPr>
            <a:xfrm>
              <a:off x="1723639" y="4961236"/>
              <a:ext cx="7970520" cy="369332"/>
            </a:xfrm>
            <a:prstGeom prst="rect">
              <a:avLst/>
            </a:prstGeom>
            <a:noFill/>
            <a:ln>
              <a:solidFill>
                <a:schemeClr val="bg1">
                  <a:lumMod val="75000"/>
                </a:schemeClr>
              </a:solidFill>
            </a:ln>
          </p:spPr>
          <p:txBody>
            <a:bodyPr wrap="square">
              <a:spAutoFit/>
            </a:bodyPr>
            <a:lstStyle/>
            <a:p>
              <a:pPr lvl="1" algn="ctr">
                <a:spcAft>
                  <a:spcPts val="600"/>
                </a:spcAft>
              </a:pPr>
              <a:r>
                <a:rPr lang="en-US" b="1" dirty="0">
                  <a:solidFill>
                    <a:srgbClr val="002060"/>
                  </a:solidFill>
                </a:rPr>
                <a:t>Comparison </a:t>
              </a:r>
              <a:r>
                <a:rPr lang="en-US" dirty="0">
                  <a:solidFill>
                    <a:srgbClr val="002060"/>
                  </a:solidFill>
                </a:rPr>
                <a:t>of this classification with that of the </a:t>
              </a:r>
              <a:r>
                <a:rPr lang="en-US" sz="1800" b="1" dirty="0">
                  <a:solidFill>
                    <a:srgbClr val="002060"/>
                  </a:solidFill>
                </a:rPr>
                <a:t>Décodeurs </a:t>
              </a:r>
              <a:r>
                <a:rPr lang="en-US" sz="1800" dirty="0">
                  <a:solidFill>
                    <a:srgbClr val="002060"/>
                  </a:solidFill>
                </a:rPr>
                <a:t>of </a:t>
              </a:r>
              <a:r>
                <a:rPr lang="en-US" sz="1800" b="1" i="1" dirty="0">
                  <a:solidFill>
                    <a:srgbClr val="002060"/>
                  </a:solidFill>
                </a:rPr>
                <a:t>Le</a:t>
              </a:r>
              <a:r>
                <a:rPr lang="en-US" sz="1800" b="1" dirty="0">
                  <a:solidFill>
                    <a:srgbClr val="002060"/>
                  </a:solidFill>
                </a:rPr>
                <a:t> </a:t>
              </a:r>
              <a:r>
                <a:rPr lang="en-US" sz="1800" b="1" i="1" dirty="0">
                  <a:solidFill>
                    <a:srgbClr val="002060"/>
                  </a:solidFill>
                </a:rPr>
                <a:t>Monde</a:t>
              </a:r>
              <a:endParaRPr lang="en-US" sz="1800" b="1" dirty="0">
                <a:solidFill>
                  <a:srgbClr val="002060"/>
                </a:solidFill>
              </a:endParaRPr>
            </a:p>
          </p:txBody>
        </p:sp>
        <p:pic>
          <p:nvPicPr>
            <p:cNvPr id="22" name="Graphique 21" descr="Coche">
              <a:extLst>
                <a:ext uri="{FF2B5EF4-FFF2-40B4-BE49-F238E27FC236}">
                  <a16:creationId xmlns:a16="http://schemas.microsoft.com/office/drawing/2014/main" id="{2489DD60-F19C-BB4C-9BD6-9A9EB2912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6515" y="4663729"/>
              <a:ext cx="370484" cy="897570"/>
            </a:xfrm>
            <a:prstGeom prst="rect">
              <a:avLst/>
            </a:prstGeom>
          </p:spPr>
        </p:pic>
      </p:grpSp>
      <p:sp>
        <p:nvSpPr>
          <p:cNvPr id="24" name="Accolade fermante 23">
            <a:extLst>
              <a:ext uri="{FF2B5EF4-FFF2-40B4-BE49-F238E27FC236}">
                <a16:creationId xmlns:a16="http://schemas.microsoft.com/office/drawing/2014/main" id="{440788E7-3FCC-6542-810A-9DDAEAC30CC6}"/>
              </a:ext>
            </a:extLst>
          </p:cNvPr>
          <p:cNvSpPr/>
          <p:nvPr/>
        </p:nvSpPr>
        <p:spPr>
          <a:xfrm rot="16200000" flipH="1">
            <a:off x="5925015" y="693122"/>
            <a:ext cx="260690" cy="6527214"/>
          </a:xfrm>
          <a:prstGeom prst="rightBrace">
            <a:avLst>
              <a:gd name="adj1" fmla="val 0"/>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ccolade fermante 34">
            <a:extLst>
              <a:ext uri="{FF2B5EF4-FFF2-40B4-BE49-F238E27FC236}">
                <a16:creationId xmlns:a16="http://schemas.microsoft.com/office/drawing/2014/main" id="{B5CF4122-7BAE-C04D-89BC-FA4EAEF65867}"/>
              </a:ext>
            </a:extLst>
          </p:cNvPr>
          <p:cNvSpPr/>
          <p:nvPr/>
        </p:nvSpPr>
        <p:spPr>
          <a:xfrm rot="5400000" flipH="1">
            <a:off x="5898104" y="2579812"/>
            <a:ext cx="316269" cy="3358469"/>
          </a:xfrm>
          <a:prstGeom prst="rightBrace">
            <a:avLst>
              <a:gd name="adj1" fmla="val 0"/>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0248491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82A7E6F1418D46A77BCB5CEF3BB057" ma:contentTypeVersion="12" ma:contentTypeDescription="Crée un document." ma:contentTypeScope="" ma:versionID="dd70a5e2df775d4a24ed1a187cccfed6">
  <xsd:schema xmlns:xsd="http://www.w3.org/2001/XMLSchema" xmlns:xs="http://www.w3.org/2001/XMLSchema" xmlns:p="http://schemas.microsoft.com/office/2006/metadata/properties" xmlns:ns2="0918ddbe-9d4e-43ec-950b-823a1d539cb5" xmlns:ns3="b6c7bd40-e682-4b1b-9e5f-6fe8b3176e79" targetNamespace="http://schemas.microsoft.com/office/2006/metadata/properties" ma:root="true" ma:fieldsID="8b73e238eeeab56e64ccceed6f1d3d40" ns2:_="" ns3:_="">
    <xsd:import namespace="0918ddbe-9d4e-43ec-950b-823a1d539cb5"/>
    <xsd:import namespace="b6c7bd40-e682-4b1b-9e5f-6fe8b3176e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8ddbe-9d4e-43ec-950b-823a1d539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7bd40-e682-4b1b-9e5f-6fe8b3176e7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71C0A6-B466-4B13-8455-FE938EF39A74}">
  <ds:schemaRefs>
    <ds:schemaRef ds:uri="http://schemas.microsoft.com/sharepoint/v3/contenttype/forms"/>
  </ds:schemaRefs>
</ds:datastoreItem>
</file>

<file path=customXml/itemProps2.xml><?xml version="1.0" encoding="utf-8"?>
<ds:datastoreItem xmlns:ds="http://schemas.openxmlformats.org/officeDocument/2006/customXml" ds:itemID="{4A0DE3D9-6950-41CC-988C-EEAAED52A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18ddbe-9d4e-43ec-950b-823a1d539cb5"/>
    <ds:schemaRef ds:uri="b6c7bd40-e682-4b1b-9e5f-6fe8b3176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B58624-4810-4FFE-838A-C8846E216A05}">
  <ds:schemaRefs>
    <ds:schemaRef ds:uri="http://schemas.microsoft.com/office/infopath/2007/PartnerControls"/>
    <ds:schemaRef ds:uri="http://schemas.openxmlformats.org/package/2006/metadata/core-properties"/>
    <ds:schemaRef ds:uri="0918ddbe-9d4e-43ec-950b-823a1d539cb5"/>
    <ds:schemaRef ds:uri="http://schemas.microsoft.com/office/2006/metadata/properties"/>
    <ds:schemaRef ds:uri="http://www.w3.org/XML/1998/namespace"/>
    <ds:schemaRef ds:uri="http://purl.org/dc/dcmitype/"/>
    <ds:schemaRef ds:uri="http://schemas.microsoft.com/office/2006/documentManagement/types"/>
    <ds:schemaRef ds:uri="b6c7bd40-e682-4b1b-9e5f-6fe8b3176e79"/>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10064</TotalTime>
  <Words>1799</Words>
  <Application>Microsoft Macintosh PowerPoint</Application>
  <PresentationFormat>Widescreen</PresentationFormat>
  <Paragraphs>257</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Wingdings</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Cordonier</dc:creator>
  <cp:lastModifiedBy>Nikita GUEDJ</cp:lastModifiedBy>
  <cp:revision>344</cp:revision>
  <cp:lastPrinted>2021-03-04T08:13:25Z</cp:lastPrinted>
  <dcterms:created xsi:type="dcterms:W3CDTF">2021-02-12T13:04:32Z</dcterms:created>
  <dcterms:modified xsi:type="dcterms:W3CDTF">2021-03-22T10:17:40Z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0x0101009C82A7E6F1418D46A77BCB5CEF3BB057</vt:lpwstr>
  </property>
</Properties>
</file>